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12192000" cy="6858000"/>
  <p:notesSz cx="7559675" cy="106918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1013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de-DE" sz="4400" b="0" strike="noStrike" spc="-1">
                <a:latin typeface="Arial"/>
              </a:rPr>
              <a:t>Format des Titeltextes durch Klicken bearbeiten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3200" b="0" strike="noStrike" spc="-1">
                <a:latin typeface="Arial"/>
              </a:rPr>
              <a:t>Format des Gliederungstextes durch Klicken bearbeiten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800" b="0" strike="noStrike" spc="-1">
                <a:latin typeface="Arial"/>
              </a:rPr>
              <a:t>Zweite Gliederungsebene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>
                <a:latin typeface="Arial"/>
              </a:rPr>
              <a:t>Dritte Gliederungsebene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000" b="0" strike="noStrike" spc="-1">
                <a:latin typeface="Arial"/>
              </a:rPr>
              <a:t>Vierte Gliederungsebene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latin typeface="Arial"/>
              </a:rPr>
              <a:t>Fünfte Gliederungsebene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latin typeface="Arial"/>
              </a:rPr>
              <a:t>Sechste Gliederungsebene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latin typeface="Arial"/>
              </a:rPr>
              <a:t>Siebte Gliederungsebene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el 1"/>
          <p:cNvSpPr/>
          <p:nvPr/>
        </p:nvSpPr>
        <p:spPr>
          <a:xfrm>
            <a:off x="1523880" y="1122480"/>
            <a:ext cx="9138960" cy="2382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90000"/>
              </a:lnSpc>
            </a:pPr>
            <a:r>
              <a:rPr lang="de-DE" sz="6000" b="1" strike="noStrike" spc="-1">
                <a:solidFill>
                  <a:srgbClr val="000000"/>
                </a:solidFill>
                <a:latin typeface="Calibri Light"/>
                <a:ea typeface="DejaVu Sans"/>
              </a:rPr>
              <a:t>Ehrung der MINT-Spitzen</a:t>
            </a:r>
            <a:endParaRPr lang="de-DE" sz="6000" b="0" strike="noStrike" spc="-1">
              <a:latin typeface="Arial"/>
            </a:endParaRPr>
          </a:p>
        </p:txBody>
      </p:sp>
      <p:sp>
        <p:nvSpPr>
          <p:cNvPr id="39" name="Untertitel 2"/>
          <p:cNvSpPr/>
          <p:nvPr/>
        </p:nvSpPr>
        <p:spPr>
          <a:xfrm>
            <a:off x="1523880" y="3602160"/>
            <a:ext cx="9138960" cy="1650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de-DE" sz="4400" b="0" strike="noStrike" spc="-1">
                <a:solidFill>
                  <a:srgbClr val="000000"/>
                </a:solidFill>
                <a:latin typeface="Calibri"/>
                <a:ea typeface="DejaVu Sans"/>
              </a:rPr>
              <a:t>durch die Bürgerstiftung Kelkheim</a:t>
            </a:r>
            <a:endParaRPr lang="de-DE" sz="4400" b="0" strike="noStrike" spc="-1">
              <a:latin typeface="Arial"/>
            </a:endParaRPr>
          </a:p>
        </p:txBody>
      </p:sp>
      <p:pic>
        <p:nvPicPr>
          <p:cNvPr id="40" name="Picture 1"/>
          <p:cNvPicPr/>
          <p:nvPr/>
        </p:nvPicPr>
        <p:blipFill>
          <a:blip r:embed="rId2"/>
          <a:stretch/>
        </p:blipFill>
        <p:spPr>
          <a:xfrm>
            <a:off x="15120" y="-360"/>
            <a:ext cx="3483360" cy="642600"/>
          </a:xfrm>
          <a:prstGeom prst="rect">
            <a:avLst/>
          </a:prstGeom>
          <a:ln w="0">
            <a:noFill/>
          </a:ln>
        </p:spPr>
      </p:pic>
      <p:pic>
        <p:nvPicPr>
          <p:cNvPr id="41" name="Picture 2"/>
          <p:cNvPicPr/>
          <p:nvPr/>
        </p:nvPicPr>
        <p:blipFill>
          <a:blip r:embed="rId3"/>
          <a:stretch/>
        </p:blipFill>
        <p:spPr>
          <a:xfrm>
            <a:off x="3533040" y="16560"/>
            <a:ext cx="3942360" cy="736560"/>
          </a:xfrm>
          <a:prstGeom prst="rect">
            <a:avLst/>
          </a:prstGeom>
          <a:ln w="0">
            <a:noFill/>
          </a:ln>
        </p:spPr>
      </p:pic>
      <p:pic>
        <p:nvPicPr>
          <p:cNvPr id="42" name="Picture 3"/>
          <p:cNvPicPr/>
          <p:nvPr/>
        </p:nvPicPr>
        <p:blipFill>
          <a:blip r:embed="rId4"/>
          <a:stretch/>
        </p:blipFill>
        <p:spPr>
          <a:xfrm>
            <a:off x="7493760" y="-360"/>
            <a:ext cx="4678200" cy="665280"/>
          </a:xfrm>
          <a:prstGeom prst="rect">
            <a:avLst/>
          </a:prstGeom>
          <a:ln w="0">
            <a:noFill/>
          </a:ln>
        </p:spPr>
      </p:pic>
      <p:sp>
        <p:nvSpPr>
          <p:cNvPr id="43" name="Datumsplatzhalter 6"/>
          <p:cNvSpPr/>
          <p:nvPr/>
        </p:nvSpPr>
        <p:spPr>
          <a:xfrm>
            <a:off x="838080" y="6356520"/>
            <a:ext cx="2738160" cy="360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de-DE" sz="1200" b="0" strike="noStrike" spc="-1">
                <a:solidFill>
                  <a:srgbClr val="8B8B8B"/>
                </a:solidFill>
                <a:latin typeface="Calibri"/>
                <a:ea typeface="DejaVu Sans"/>
              </a:rPr>
              <a:t>04.06.2024</a:t>
            </a:r>
            <a:endParaRPr lang="de-DE" sz="1200" b="0" strike="noStrike" spc="-1">
              <a:latin typeface="Arial"/>
            </a:endParaRPr>
          </a:p>
        </p:txBody>
      </p:sp>
      <p:sp>
        <p:nvSpPr>
          <p:cNvPr id="44" name="Fußzeilenplatzhalter 7"/>
          <p:cNvSpPr/>
          <p:nvPr/>
        </p:nvSpPr>
        <p:spPr>
          <a:xfrm>
            <a:off x="4038480" y="6356520"/>
            <a:ext cx="4109760" cy="360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de-DE" sz="1200" b="0" strike="noStrike" spc="-1">
                <a:solidFill>
                  <a:srgbClr val="8B8B8B"/>
                </a:solidFill>
                <a:latin typeface="Calibri"/>
                <a:ea typeface="DejaVu Sans"/>
              </a:rPr>
              <a:t>MINT-Spitzenehrung der Bürgerstiftung Kelkheim</a:t>
            </a:r>
            <a:endParaRPr lang="de-DE" sz="1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Picture 1"/>
          <p:cNvPicPr/>
          <p:nvPr/>
        </p:nvPicPr>
        <p:blipFill>
          <a:blip r:embed="rId2"/>
          <a:stretch/>
        </p:blipFill>
        <p:spPr>
          <a:xfrm>
            <a:off x="15120" y="-360"/>
            <a:ext cx="3483360" cy="642600"/>
          </a:xfrm>
          <a:prstGeom prst="rect">
            <a:avLst/>
          </a:prstGeom>
          <a:ln w="0">
            <a:noFill/>
          </a:ln>
        </p:spPr>
      </p:pic>
      <p:pic>
        <p:nvPicPr>
          <p:cNvPr id="102" name="Picture 2"/>
          <p:cNvPicPr/>
          <p:nvPr/>
        </p:nvPicPr>
        <p:blipFill>
          <a:blip r:embed="rId3"/>
          <a:stretch/>
        </p:blipFill>
        <p:spPr>
          <a:xfrm>
            <a:off x="3533040" y="16560"/>
            <a:ext cx="3942360" cy="736560"/>
          </a:xfrm>
          <a:prstGeom prst="rect">
            <a:avLst/>
          </a:prstGeom>
          <a:ln w="0">
            <a:noFill/>
          </a:ln>
        </p:spPr>
      </p:pic>
      <p:pic>
        <p:nvPicPr>
          <p:cNvPr id="103" name="Picture 3"/>
          <p:cNvPicPr/>
          <p:nvPr/>
        </p:nvPicPr>
        <p:blipFill>
          <a:blip r:embed="rId4"/>
          <a:stretch/>
        </p:blipFill>
        <p:spPr>
          <a:xfrm>
            <a:off x="7493760" y="-360"/>
            <a:ext cx="4678200" cy="665280"/>
          </a:xfrm>
          <a:prstGeom prst="rect">
            <a:avLst/>
          </a:prstGeom>
          <a:ln w="0">
            <a:noFill/>
          </a:ln>
        </p:spPr>
      </p:pic>
      <p:sp>
        <p:nvSpPr>
          <p:cNvPr id="104" name="Datumsplatzhalter 1"/>
          <p:cNvSpPr/>
          <p:nvPr/>
        </p:nvSpPr>
        <p:spPr>
          <a:xfrm>
            <a:off x="838080" y="6356520"/>
            <a:ext cx="2738160" cy="360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de-DE" sz="1200" b="0" strike="noStrike" spc="-1">
                <a:solidFill>
                  <a:srgbClr val="8B8B8B"/>
                </a:solidFill>
                <a:latin typeface="Calibri"/>
                <a:ea typeface="DejaVu Sans"/>
              </a:rPr>
              <a:t>04.06.2024</a:t>
            </a:r>
            <a:endParaRPr lang="de-DE" sz="1200" b="0" strike="noStrike" spc="-1">
              <a:latin typeface="Arial"/>
            </a:endParaRPr>
          </a:p>
        </p:txBody>
      </p:sp>
      <p:sp>
        <p:nvSpPr>
          <p:cNvPr id="105" name="Fußzeilenplatzhalter 2"/>
          <p:cNvSpPr/>
          <p:nvPr/>
        </p:nvSpPr>
        <p:spPr>
          <a:xfrm>
            <a:off x="4038480" y="6356520"/>
            <a:ext cx="4109760" cy="360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de-DE" sz="1200" b="0" strike="noStrike" spc="-1">
                <a:solidFill>
                  <a:srgbClr val="8B8B8B"/>
                </a:solidFill>
                <a:latin typeface="Calibri"/>
                <a:ea typeface="DejaVu Sans"/>
              </a:rPr>
              <a:t>MINT-Spitzenehrung der Bürgerstiftung Kelkheim</a:t>
            </a:r>
            <a:endParaRPr lang="de-DE" sz="1200" b="0" strike="noStrike" spc="-1">
              <a:latin typeface="Arial"/>
            </a:endParaRPr>
          </a:p>
        </p:txBody>
      </p:sp>
      <p:graphicFrame>
        <p:nvGraphicFramePr>
          <p:cNvPr id="106" name="Tabelle 9"/>
          <p:cNvGraphicFramePr/>
          <p:nvPr/>
        </p:nvGraphicFramePr>
        <p:xfrm>
          <a:off x="2526480" y="2482560"/>
          <a:ext cx="7230600" cy="2478960"/>
        </p:xfrm>
        <a:graphic>
          <a:graphicData uri="http://schemas.openxmlformats.org/drawingml/2006/table">
            <a:tbl>
              <a:tblPr/>
              <a:tblGrid>
                <a:gridCol w="3890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7760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</a:rPr>
                        <a:t>Alexander Jurczykowski (R7a)</a:t>
                      </a: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EBF1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</a:rPr>
                        <a:t>Felix Neuhaus (R7a)</a:t>
                      </a: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EBF1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</a:rPr>
                        <a:t>Adrian Ort-Dersch (R7a)</a:t>
                      </a: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</a:rPr>
                        <a:t>Tristan Hoffmann (R7b)</a:t>
                      </a: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760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EBF1E8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EBF1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3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1" strike="noStrike" spc="-1">
                          <a:latin typeface="Arial"/>
                          <a:ea typeface="Microsoft YaHei"/>
                        </a:rPr>
                        <a:t>Unterstützung der AG-Leitung in der Anfänger-Gruppe: 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EBF1E8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EBF1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7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  <a:ea typeface="Microsoft YaHei"/>
                        </a:rPr>
                        <a:t>Leon Szott (R8a) 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EBF1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EBF1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7" name="Textfeld 9"/>
          <p:cNvSpPr/>
          <p:nvPr/>
        </p:nvSpPr>
        <p:spPr>
          <a:xfrm>
            <a:off x="15120" y="964800"/>
            <a:ext cx="12156840" cy="1186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de-DE" sz="2800" b="1" strike="noStrike" spc="-1">
                <a:solidFill>
                  <a:srgbClr val="000000"/>
                </a:solidFill>
                <a:latin typeface="Arial"/>
                <a:ea typeface="DejaVu Sans"/>
              </a:rPr>
              <a:t>Calliope Programmierung Fortgeschrittene </a:t>
            </a:r>
            <a:endParaRPr lang="de-DE" sz="2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de-DE" sz="2400" b="0" strike="noStrike" spc="-1">
                <a:solidFill>
                  <a:srgbClr val="000000"/>
                </a:solidFill>
                <a:latin typeface="Arial"/>
                <a:ea typeface="DejaVu Sans"/>
              </a:rPr>
              <a:t>Gesamtschule Fischbach Jahrgang 6 + 7</a:t>
            </a:r>
            <a:br/>
            <a:r>
              <a:rPr lang="de-DE" sz="2000" b="0" strike="noStrike" spc="-1">
                <a:solidFill>
                  <a:srgbClr val="000000"/>
                </a:solidFill>
                <a:latin typeface="Arial"/>
                <a:ea typeface="DejaVu Sans"/>
              </a:rPr>
              <a:t>Gruppenehrungen (Frau Winter)</a:t>
            </a:r>
            <a:endParaRPr lang="de-DE" sz="20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" name="Picture 1"/>
          <p:cNvPicPr/>
          <p:nvPr/>
        </p:nvPicPr>
        <p:blipFill>
          <a:blip r:embed="rId2"/>
          <a:stretch/>
        </p:blipFill>
        <p:spPr>
          <a:xfrm>
            <a:off x="15120" y="-360"/>
            <a:ext cx="3483360" cy="642600"/>
          </a:xfrm>
          <a:prstGeom prst="rect">
            <a:avLst/>
          </a:prstGeom>
          <a:ln w="0">
            <a:noFill/>
          </a:ln>
        </p:spPr>
      </p:pic>
      <p:pic>
        <p:nvPicPr>
          <p:cNvPr id="109" name="Picture 2"/>
          <p:cNvPicPr/>
          <p:nvPr/>
        </p:nvPicPr>
        <p:blipFill>
          <a:blip r:embed="rId3"/>
          <a:stretch/>
        </p:blipFill>
        <p:spPr>
          <a:xfrm>
            <a:off x="3533040" y="16560"/>
            <a:ext cx="3942360" cy="736560"/>
          </a:xfrm>
          <a:prstGeom prst="rect">
            <a:avLst/>
          </a:prstGeom>
          <a:ln w="0">
            <a:noFill/>
          </a:ln>
        </p:spPr>
      </p:pic>
      <p:pic>
        <p:nvPicPr>
          <p:cNvPr id="110" name="Picture 3"/>
          <p:cNvPicPr/>
          <p:nvPr/>
        </p:nvPicPr>
        <p:blipFill>
          <a:blip r:embed="rId4"/>
          <a:stretch/>
        </p:blipFill>
        <p:spPr>
          <a:xfrm>
            <a:off x="7493760" y="-360"/>
            <a:ext cx="4678200" cy="665280"/>
          </a:xfrm>
          <a:prstGeom prst="rect">
            <a:avLst/>
          </a:prstGeom>
          <a:ln w="0">
            <a:noFill/>
          </a:ln>
        </p:spPr>
      </p:pic>
      <p:sp>
        <p:nvSpPr>
          <p:cNvPr id="111" name="Datumsplatzhalter 1"/>
          <p:cNvSpPr/>
          <p:nvPr/>
        </p:nvSpPr>
        <p:spPr>
          <a:xfrm>
            <a:off x="838080" y="6356520"/>
            <a:ext cx="2738160" cy="360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de-DE" sz="1200" b="0" strike="noStrike" spc="-1">
                <a:solidFill>
                  <a:srgbClr val="8B8B8B"/>
                </a:solidFill>
                <a:latin typeface="Calibri"/>
                <a:ea typeface="DejaVu Sans"/>
              </a:rPr>
              <a:t>04.06.2024</a:t>
            </a:r>
            <a:endParaRPr lang="de-DE" sz="1200" b="0" strike="noStrike" spc="-1">
              <a:latin typeface="Arial"/>
            </a:endParaRPr>
          </a:p>
        </p:txBody>
      </p:sp>
      <p:sp>
        <p:nvSpPr>
          <p:cNvPr id="112" name="Fußzeilenplatzhalter 2"/>
          <p:cNvSpPr/>
          <p:nvPr/>
        </p:nvSpPr>
        <p:spPr>
          <a:xfrm>
            <a:off x="4038480" y="6356520"/>
            <a:ext cx="4109760" cy="360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de-DE" sz="1200" b="0" strike="noStrike" spc="-1">
                <a:solidFill>
                  <a:srgbClr val="8B8B8B"/>
                </a:solidFill>
                <a:latin typeface="Calibri"/>
                <a:ea typeface="DejaVu Sans"/>
              </a:rPr>
              <a:t>MINT-Spitzenehrung der Bürgerstiftung Kelkheim</a:t>
            </a:r>
            <a:endParaRPr lang="de-DE" sz="1200" b="0" strike="noStrike" spc="-1">
              <a:latin typeface="Arial"/>
            </a:endParaRPr>
          </a:p>
        </p:txBody>
      </p:sp>
      <p:graphicFrame>
        <p:nvGraphicFramePr>
          <p:cNvPr id="113" name="Tabelle 9"/>
          <p:cNvGraphicFramePr/>
          <p:nvPr/>
        </p:nvGraphicFramePr>
        <p:xfrm>
          <a:off x="2526480" y="2482560"/>
          <a:ext cx="7230600" cy="3368760"/>
        </p:xfrm>
        <a:graphic>
          <a:graphicData uri="http://schemas.openxmlformats.org/drawingml/2006/table">
            <a:tbl>
              <a:tblPr/>
              <a:tblGrid>
                <a:gridCol w="3890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7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2000" b="1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Leitung: Frau Caneo </a:t>
                      </a:r>
                      <a:endParaRPr lang="de-DE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2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Ole Holst (11d) 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EBF1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Lucia Lorenz (6d) 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EBF1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2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Jonathan Lutz (6d) 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Nick Rindt (7d) 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2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Frederik Schabel (6d) 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solidFill>
                      <a:srgbClr val="EBF1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</a:rPr>
                        <a:t>Victoria Bender (6c) </a:t>
                      </a: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solidFill>
                      <a:srgbClr val="EBF1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7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Ivy Weber (7a) 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B w="12240">
                      <a:solidFill>
                        <a:srgbClr val="70AD47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</a:rPr>
                        <a:t>Victoria Moldan (6b) </a:t>
                      </a: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B w="12240">
                      <a:solidFill>
                        <a:srgbClr val="70AD47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7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</a:rPr>
                        <a:t>Josephine Bubenheim (7a) </a:t>
                      </a: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BF1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</a:rPr>
                        <a:t>Sebastian Hoff (6d) </a:t>
                      </a: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BF1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7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</a:rPr>
                        <a:t>Leon Zinke (6c) </a:t>
                      </a: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B w="12240">
                      <a:solidFill>
                        <a:srgbClr val="70AD47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</a:rPr>
                        <a:t>Helena Friedrich (6a) </a:t>
                      </a: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B w="12240">
                      <a:solidFill>
                        <a:srgbClr val="70AD47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7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</a:rPr>
                        <a:t>Josephine Lutz (5c) </a:t>
                      </a: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BF1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</a:rPr>
                        <a:t>Emma Mohr (6b) </a:t>
                      </a: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BF1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9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</a:rPr>
                        <a:t>Lara Rumpeltes (6b) </a:t>
                      </a: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B w="12240">
                      <a:solidFill>
                        <a:srgbClr val="70AD47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</a:rPr>
                        <a:t>Emma Stadel (5c) </a:t>
                      </a: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B w="12240">
                      <a:solidFill>
                        <a:srgbClr val="70AD47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14" name="Textfeld 9"/>
          <p:cNvSpPr/>
          <p:nvPr/>
        </p:nvSpPr>
        <p:spPr>
          <a:xfrm>
            <a:off x="15120" y="964800"/>
            <a:ext cx="12156840" cy="1186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de-DE" sz="2800" b="1" strike="noStrike" spc="-1">
                <a:solidFill>
                  <a:srgbClr val="000000"/>
                </a:solidFill>
                <a:latin typeface="Arial"/>
                <a:ea typeface="DejaVu Sans"/>
              </a:rPr>
              <a:t>Film AG </a:t>
            </a:r>
            <a:endParaRPr lang="de-DE" sz="2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de-DE" sz="2400" b="0" strike="noStrike" spc="-1">
                <a:solidFill>
                  <a:srgbClr val="000000"/>
                </a:solidFill>
                <a:latin typeface="Arial"/>
                <a:ea typeface="DejaVu Sans"/>
              </a:rPr>
              <a:t>Privatgymnasium Dr. Richter</a:t>
            </a:r>
            <a:br/>
            <a:r>
              <a:rPr lang="de-DE" sz="2000" b="0" strike="noStrike" spc="-1">
                <a:solidFill>
                  <a:srgbClr val="000000"/>
                </a:solidFill>
                <a:latin typeface="Arial"/>
                <a:ea typeface="DejaVu Sans"/>
              </a:rPr>
              <a:t>Gruppenehrungen (Herr Kreß)</a:t>
            </a:r>
            <a:endParaRPr lang="de-DE" sz="2000" b="0" strike="noStrike" spc="-1">
              <a:latin typeface="Arial"/>
            </a:endParaRPr>
          </a:p>
        </p:txBody>
      </p:sp>
      <p:sp>
        <p:nvSpPr>
          <p:cNvPr id="115" name="Datumsplatzhalter 1_14"/>
          <p:cNvSpPr/>
          <p:nvPr/>
        </p:nvSpPr>
        <p:spPr>
          <a:xfrm>
            <a:off x="838080" y="6356520"/>
            <a:ext cx="2738520" cy="360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de-DE" sz="1200" b="0" strike="noStrike" spc="-1">
                <a:solidFill>
                  <a:srgbClr val="8B8B8B"/>
                </a:solidFill>
                <a:latin typeface="Calibri"/>
                <a:ea typeface="DejaVu Sans"/>
              </a:rPr>
              <a:t>04.06.2024</a:t>
            </a:r>
            <a:endParaRPr lang="de-DE" sz="1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Picture 1"/>
          <p:cNvPicPr/>
          <p:nvPr/>
        </p:nvPicPr>
        <p:blipFill>
          <a:blip r:embed="rId2"/>
          <a:stretch/>
        </p:blipFill>
        <p:spPr>
          <a:xfrm>
            <a:off x="15120" y="-360"/>
            <a:ext cx="3483360" cy="642600"/>
          </a:xfrm>
          <a:prstGeom prst="rect">
            <a:avLst/>
          </a:prstGeom>
          <a:ln w="0">
            <a:noFill/>
          </a:ln>
        </p:spPr>
      </p:pic>
      <p:pic>
        <p:nvPicPr>
          <p:cNvPr id="117" name="Picture 2"/>
          <p:cNvPicPr/>
          <p:nvPr/>
        </p:nvPicPr>
        <p:blipFill>
          <a:blip r:embed="rId3"/>
          <a:stretch/>
        </p:blipFill>
        <p:spPr>
          <a:xfrm>
            <a:off x="3533040" y="16560"/>
            <a:ext cx="3942360" cy="736560"/>
          </a:xfrm>
          <a:prstGeom prst="rect">
            <a:avLst/>
          </a:prstGeom>
          <a:ln w="0">
            <a:noFill/>
          </a:ln>
        </p:spPr>
      </p:pic>
      <p:pic>
        <p:nvPicPr>
          <p:cNvPr id="118" name="Picture 3"/>
          <p:cNvPicPr/>
          <p:nvPr/>
        </p:nvPicPr>
        <p:blipFill>
          <a:blip r:embed="rId4"/>
          <a:stretch/>
        </p:blipFill>
        <p:spPr>
          <a:xfrm>
            <a:off x="7493760" y="-360"/>
            <a:ext cx="4678200" cy="665280"/>
          </a:xfrm>
          <a:prstGeom prst="rect">
            <a:avLst/>
          </a:prstGeom>
          <a:ln w="0">
            <a:noFill/>
          </a:ln>
        </p:spPr>
      </p:pic>
      <p:sp>
        <p:nvSpPr>
          <p:cNvPr id="119" name="Datumsplatzhalter 1"/>
          <p:cNvSpPr/>
          <p:nvPr/>
        </p:nvSpPr>
        <p:spPr>
          <a:xfrm>
            <a:off x="838080" y="6356520"/>
            <a:ext cx="2738160" cy="360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de-DE" sz="1200" b="0" strike="noStrike" spc="-1">
                <a:solidFill>
                  <a:srgbClr val="8B8B8B"/>
                </a:solidFill>
                <a:latin typeface="Calibri"/>
                <a:ea typeface="DejaVu Sans"/>
              </a:rPr>
              <a:t>04.06.2024</a:t>
            </a:r>
            <a:endParaRPr lang="de-DE" sz="1200" b="0" strike="noStrike" spc="-1">
              <a:latin typeface="Arial"/>
            </a:endParaRPr>
          </a:p>
        </p:txBody>
      </p:sp>
      <p:sp>
        <p:nvSpPr>
          <p:cNvPr id="120" name="Fußzeilenplatzhalter 2"/>
          <p:cNvSpPr/>
          <p:nvPr/>
        </p:nvSpPr>
        <p:spPr>
          <a:xfrm>
            <a:off x="4038480" y="6356520"/>
            <a:ext cx="4109760" cy="360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de-DE" sz="1200" b="0" strike="noStrike" spc="-1">
                <a:solidFill>
                  <a:srgbClr val="8B8B8B"/>
                </a:solidFill>
                <a:latin typeface="Calibri"/>
                <a:ea typeface="DejaVu Sans"/>
              </a:rPr>
              <a:t>MINT-Spitzenehrung der Bürgerstiftung Kelkheim</a:t>
            </a:r>
            <a:endParaRPr lang="de-DE" sz="1200" b="0" strike="noStrike" spc="-1">
              <a:latin typeface="Arial"/>
            </a:endParaRPr>
          </a:p>
        </p:txBody>
      </p:sp>
      <p:graphicFrame>
        <p:nvGraphicFramePr>
          <p:cNvPr id="121" name="Tabelle 9"/>
          <p:cNvGraphicFramePr/>
          <p:nvPr/>
        </p:nvGraphicFramePr>
        <p:xfrm>
          <a:off x="4150800" y="2482560"/>
          <a:ext cx="3890520" cy="2224800"/>
        </p:xfrm>
        <a:graphic>
          <a:graphicData uri="http://schemas.openxmlformats.org/drawingml/2006/table">
            <a:tbl>
              <a:tblPr/>
              <a:tblGrid>
                <a:gridCol w="3890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00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</a:rPr>
                        <a:t>Conan Baumann (R10b)</a:t>
                      </a: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EBF1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</a:rPr>
                        <a:t>Adrian Klinger (R10a)</a:t>
                      </a: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</a:rPr>
                        <a:t>Silas Kreuze (R10a)</a:t>
                      </a: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solidFill>
                      <a:srgbClr val="EBF1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</a:rPr>
                        <a:t>Henri Schantz (R10a)</a:t>
                      </a: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B w="12240">
                      <a:solidFill>
                        <a:srgbClr val="70AD47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</a:rPr>
                        <a:t>Daniel Wendt (G10a)</a:t>
                      </a: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EBF1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22" name="Textfeld 9"/>
          <p:cNvSpPr/>
          <p:nvPr/>
        </p:nvSpPr>
        <p:spPr>
          <a:xfrm>
            <a:off x="15120" y="964800"/>
            <a:ext cx="12156840" cy="1186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de-DE" sz="2800" b="1" strike="noStrike" spc="-1">
                <a:solidFill>
                  <a:srgbClr val="000000"/>
                </a:solidFill>
                <a:latin typeface="Arial"/>
                <a:ea typeface="DejaVu Sans"/>
              </a:rPr>
              <a:t>Technik-AG  </a:t>
            </a:r>
            <a:endParaRPr lang="de-DE" sz="2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de-DE" sz="2400" b="0" strike="noStrike" spc="-1">
                <a:solidFill>
                  <a:srgbClr val="000000"/>
                </a:solidFill>
                <a:latin typeface="Arial"/>
                <a:ea typeface="DejaVu Sans"/>
              </a:rPr>
              <a:t>Gesamtschule Fischbach</a:t>
            </a:r>
            <a:br/>
            <a:r>
              <a:rPr lang="de-DE" sz="2000" b="0" strike="noStrike" spc="-1">
                <a:solidFill>
                  <a:srgbClr val="000000"/>
                </a:solidFill>
                <a:latin typeface="Arial"/>
                <a:ea typeface="DejaVu Sans"/>
              </a:rPr>
              <a:t>Gruppenehrungen (Frau Winter)</a:t>
            </a:r>
            <a:endParaRPr lang="de-DE" sz="20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Picture 1"/>
          <p:cNvPicPr/>
          <p:nvPr/>
        </p:nvPicPr>
        <p:blipFill>
          <a:blip r:embed="rId2"/>
          <a:stretch/>
        </p:blipFill>
        <p:spPr>
          <a:xfrm>
            <a:off x="15120" y="-360"/>
            <a:ext cx="3483360" cy="642600"/>
          </a:xfrm>
          <a:prstGeom prst="rect">
            <a:avLst/>
          </a:prstGeom>
          <a:ln w="0">
            <a:noFill/>
          </a:ln>
        </p:spPr>
      </p:pic>
      <p:pic>
        <p:nvPicPr>
          <p:cNvPr id="124" name="Picture 2"/>
          <p:cNvPicPr/>
          <p:nvPr/>
        </p:nvPicPr>
        <p:blipFill>
          <a:blip r:embed="rId3"/>
          <a:stretch/>
        </p:blipFill>
        <p:spPr>
          <a:xfrm>
            <a:off x="3533040" y="16560"/>
            <a:ext cx="3942360" cy="736560"/>
          </a:xfrm>
          <a:prstGeom prst="rect">
            <a:avLst/>
          </a:prstGeom>
          <a:ln w="0">
            <a:noFill/>
          </a:ln>
        </p:spPr>
      </p:pic>
      <p:pic>
        <p:nvPicPr>
          <p:cNvPr id="125" name="Picture 3"/>
          <p:cNvPicPr/>
          <p:nvPr/>
        </p:nvPicPr>
        <p:blipFill>
          <a:blip r:embed="rId4"/>
          <a:stretch/>
        </p:blipFill>
        <p:spPr>
          <a:xfrm>
            <a:off x="7493760" y="-360"/>
            <a:ext cx="4678200" cy="665280"/>
          </a:xfrm>
          <a:prstGeom prst="rect">
            <a:avLst/>
          </a:prstGeom>
          <a:ln w="0">
            <a:noFill/>
          </a:ln>
        </p:spPr>
      </p:pic>
      <p:sp>
        <p:nvSpPr>
          <p:cNvPr id="126" name="Fußzeilenplatzhalter 2"/>
          <p:cNvSpPr/>
          <p:nvPr/>
        </p:nvSpPr>
        <p:spPr>
          <a:xfrm>
            <a:off x="4038480" y="6356520"/>
            <a:ext cx="4109760" cy="360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de-DE" sz="1200" b="0" strike="noStrike" spc="-1">
                <a:solidFill>
                  <a:srgbClr val="8B8B8B"/>
                </a:solidFill>
                <a:latin typeface="Calibri"/>
                <a:ea typeface="DejaVu Sans"/>
              </a:rPr>
              <a:t>MINT-Spitzenehrung der Bürgerstiftung Kelkheim</a:t>
            </a:r>
            <a:endParaRPr lang="de-DE" sz="1200" b="0" strike="noStrike" spc="-1">
              <a:latin typeface="Arial"/>
            </a:endParaRPr>
          </a:p>
        </p:txBody>
      </p:sp>
      <p:graphicFrame>
        <p:nvGraphicFramePr>
          <p:cNvPr id="127" name="Tabelle 9"/>
          <p:cNvGraphicFramePr/>
          <p:nvPr/>
        </p:nvGraphicFramePr>
        <p:xfrm>
          <a:off x="2576880" y="2872800"/>
          <a:ext cx="7230600" cy="1112400"/>
        </p:xfrm>
        <a:graphic>
          <a:graphicData uri="http://schemas.openxmlformats.org/drawingml/2006/table">
            <a:tbl>
              <a:tblPr/>
              <a:tblGrid>
                <a:gridCol w="3890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00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  <a:ea typeface="Microsoft YaHei"/>
                        </a:rPr>
                        <a:t>Chloé Dangelser (G5c)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EBF1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  <a:ea typeface="Microsoft YaHei"/>
                        </a:rPr>
                        <a:t>Sahib Singh (H5)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EBF1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  <a:ea typeface="Microsoft YaHei"/>
                        </a:rPr>
                        <a:t>Nouran Lemallem (G5b)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  <a:ea typeface="Microsoft YaHei"/>
                        </a:rPr>
                        <a:t>Ensar Mehanja (G5c)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28" name="Textfeld 9"/>
          <p:cNvSpPr/>
          <p:nvPr/>
        </p:nvSpPr>
        <p:spPr>
          <a:xfrm>
            <a:off x="15120" y="964800"/>
            <a:ext cx="12156840" cy="1186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de-DE" sz="2800" b="1" strike="noStrike" spc="-1">
                <a:solidFill>
                  <a:srgbClr val="000000"/>
                </a:solidFill>
                <a:latin typeface="Arial"/>
                <a:ea typeface="DejaVu Sans"/>
              </a:rPr>
              <a:t>Mathe für Könner </a:t>
            </a:r>
            <a:endParaRPr lang="de-DE" sz="2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de-DE" sz="2400" b="0" strike="noStrike" spc="-1">
                <a:solidFill>
                  <a:srgbClr val="000000"/>
                </a:solidFill>
                <a:latin typeface="Arial"/>
                <a:ea typeface="DejaVu Sans"/>
              </a:rPr>
              <a:t>Eichendorffschule Kelkheim </a:t>
            </a:r>
            <a:br/>
            <a:r>
              <a:rPr lang="de-DE" sz="2000" b="0" strike="noStrike" spc="-1">
                <a:solidFill>
                  <a:srgbClr val="000000"/>
                </a:solidFill>
                <a:latin typeface="Arial"/>
                <a:ea typeface="DejaVu Sans"/>
              </a:rPr>
              <a:t>Gruppenehrungen (Herr Fischer)</a:t>
            </a:r>
            <a:endParaRPr lang="de-DE" sz="2000" b="0" strike="noStrike" spc="-1">
              <a:latin typeface="Arial"/>
            </a:endParaRPr>
          </a:p>
        </p:txBody>
      </p:sp>
      <p:sp>
        <p:nvSpPr>
          <p:cNvPr id="129" name="Datumsplatzhalter 1_4"/>
          <p:cNvSpPr/>
          <p:nvPr/>
        </p:nvSpPr>
        <p:spPr>
          <a:xfrm>
            <a:off x="838080" y="6356520"/>
            <a:ext cx="2738160" cy="360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de-DE" sz="1200" b="0" strike="noStrike" spc="-1">
                <a:solidFill>
                  <a:srgbClr val="8B8B8B"/>
                </a:solidFill>
                <a:latin typeface="Calibri"/>
                <a:ea typeface="DejaVu Sans"/>
              </a:rPr>
              <a:t>04.06.2024</a:t>
            </a:r>
            <a:endParaRPr lang="de-DE" sz="1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Picture 1_3"/>
          <p:cNvPicPr/>
          <p:nvPr/>
        </p:nvPicPr>
        <p:blipFill>
          <a:blip r:embed="rId2"/>
          <a:stretch/>
        </p:blipFill>
        <p:spPr>
          <a:xfrm>
            <a:off x="15120" y="-360"/>
            <a:ext cx="3483360" cy="642600"/>
          </a:xfrm>
          <a:prstGeom prst="rect">
            <a:avLst/>
          </a:prstGeom>
          <a:ln w="0">
            <a:noFill/>
          </a:ln>
        </p:spPr>
      </p:pic>
      <p:pic>
        <p:nvPicPr>
          <p:cNvPr id="131" name="Picture 2_3"/>
          <p:cNvPicPr/>
          <p:nvPr/>
        </p:nvPicPr>
        <p:blipFill>
          <a:blip r:embed="rId3"/>
          <a:stretch/>
        </p:blipFill>
        <p:spPr>
          <a:xfrm>
            <a:off x="3533040" y="16560"/>
            <a:ext cx="3942360" cy="736560"/>
          </a:xfrm>
          <a:prstGeom prst="rect">
            <a:avLst/>
          </a:prstGeom>
          <a:ln w="0">
            <a:noFill/>
          </a:ln>
        </p:spPr>
      </p:pic>
      <p:pic>
        <p:nvPicPr>
          <p:cNvPr id="132" name="Picture 3_3"/>
          <p:cNvPicPr/>
          <p:nvPr/>
        </p:nvPicPr>
        <p:blipFill>
          <a:blip r:embed="rId4"/>
          <a:stretch/>
        </p:blipFill>
        <p:spPr>
          <a:xfrm>
            <a:off x="7493760" y="-360"/>
            <a:ext cx="4678200" cy="665280"/>
          </a:xfrm>
          <a:prstGeom prst="rect">
            <a:avLst/>
          </a:prstGeom>
          <a:ln w="0">
            <a:noFill/>
          </a:ln>
        </p:spPr>
      </p:pic>
      <p:sp>
        <p:nvSpPr>
          <p:cNvPr id="133" name="Fußzeilenplatzhalter 2_3"/>
          <p:cNvSpPr/>
          <p:nvPr/>
        </p:nvSpPr>
        <p:spPr>
          <a:xfrm>
            <a:off x="4038480" y="6356520"/>
            <a:ext cx="4109760" cy="360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de-DE" sz="1200" b="0" strike="noStrike" spc="-1">
                <a:solidFill>
                  <a:srgbClr val="8B8B8B"/>
                </a:solidFill>
                <a:latin typeface="Calibri"/>
                <a:ea typeface="DejaVu Sans"/>
              </a:rPr>
              <a:t>MINT-Spitzenehrung der Bürgerstiftung Kelkheim</a:t>
            </a:r>
            <a:endParaRPr lang="de-DE" sz="1200" b="0" strike="noStrike" spc="-1">
              <a:latin typeface="Arial"/>
            </a:endParaRPr>
          </a:p>
        </p:txBody>
      </p:sp>
      <p:graphicFrame>
        <p:nvGraphicFramePr>
          <p:cNvPr id="134" name="Tabelle 9_4"/>
          <p:cNvGraphicFramePr/>
          <p:nvPr/>
        </p:nvGraphicFramePr>
        <p:xfrm>
          <a:off x="4503600" y="2750040"/>
          <a:ext cx="3890520" cy="741600"/>
        </p:xfrm>
        <a:graphic>
          <a:graphicData uri="http://schemas.openxmlformats.org/drawingml/2006/table">
            <a:tbl>
              <a:tblPr/>
              <a:tblGrid>
                <a:gridCol w="3890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00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</a:rPr>
                        <a:t>Benedikt Fioriolli (Q2) </a:t>
                      </a: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EBF1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5" name="Textfeld 9_3"/>
          <p:cNvSpPr/>
          <p:nvPr/>
        </p:nvSpPr>
        <p:spPr>
          <a:xfrm>
            <a:off x="15120" y="964800"/>
            <a:ext cx="12156840" cy="1186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de-DE" sz="2800" b="1" strike="noStrike" spc="-1">
                <a:solidFill>
                  <a:srgbClr val="000000"/>
                </a:solidFill>
                <a:latin typeface="Arial"/>
                <a:ea typeface="DejaVu Sans"/>
              </a:rPr>
              <a:t>Einrichtung des Maker-Space der EDS </a:t>
            </a:r>
            <a:endParaRPr lang="de-DE" sz="2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de-DE" sz="2400" b="0" strike="noStrike" spc="-1">
                <a:solidFill>
                  <a:srgbClr val="000000"/>
                </a:solidFill>
                <a:latin typeface="Arial"/>
                <a:ea typeface="DejaVu Sans"/>
              </a:rPr>
              <a:t>Eichendorffschule Kelkheim </a:t>
            </a:r>
            <a:br/>
            <a:r>
              <a:rPr lang="de-DE" sz="2000" b="0" strike="noStrike" spc="-1">
                <a:solidFill>
                  <a:srgbClr val="000000"/>
                </a:solidFill>
                <a:latin typeface="Arial"/>
                <a:ea typeface="DejaVu Sans"/>
              </a:rPr>
              <a:t>Gruppenehrungen (Herr Fischer)</a:t>
            </a:r>
            <a:endParaRPr lang="de-DE" sz="2000" b="0" strike="noStrike" spc="-1">
              <a:latin typeface="Arial"/>
            </a:endParaRPr>
          </a:p>
        </p:txBody>
      </p:sp>
      <p:sp>
        <p:nvSpPr>
          <p:cNvPr id="136" name="Datumsplatzhalter 1_3"/>
          <p:cNvSpPr/>
          <p:nvPr/>
        </p:nvSpPr>
        <p:spPr>
          <a:xfrm>
            <a:off x="838080" y="6356520"/>
            <a:ext cx="2738160" cy="360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de-DE" sz="1200" b="0" strike="noStrike" spc="-1">
                <a:solidFill>
                  <a:srgbClr val="8B8B8B"/>
                </a:solidFill>
                <a:latin typeface="Calibri"/>
                <a:ea typeface="DejaVu Sans"/>
              </a:rPr>
              <a:t>04.06.2024</a:t>
            </a:r>
            <a:endParaRPr lang="de-DE" sz="1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Picture 1"/>
          <p:cNvPicPr/>
          <p:nvPr/>
        </p:nvPicPr>
        <p:blipFill>
          <a:blip r:embed="rId2"/>
          <a:stretch/>
        </p:blipFill>
        <p:spPr>
          <a:xfrm>
            <a:off x="15120" y="-360"/>
            <a:ext cx="3483360" cy="642600"/>
          </a:xfrm>
          <a:prstGeom prst="rect">
            <a:avLst/>
          </a:prstGeom>
          <a:ln w="0">
            <a:noFill/>
          </a:ln>
        </p:spPr>
      </p:pic>
      <p:pic>
        <p:nvPicPr>
          <p:cNvPr id="138" name="Picture 2"/>
          <p:cNvPicPr/>
          <p:nvPr/>
        </p:nvPicPr>
        <p:blipFill>
          <a:blip r:embed="rId3"/>
          <a:stretch/>
        </p:blipFill>
        <p:spPr>
          <a:xfrm>
            <a:off x="3533040" y="16560"/>
            <a:ext cx="3942360" cy="736560"/>
          </a:xfrm>
          <a:prstGeom prst="rect">
            <a:avLst/>
          </a:prstGeom>
          <a:ln w="0">
            <a:noFill/>
          </a:ln>
        </p:spPr>
      </p:pic>
      <p:pic>
        <p:nvPicPr>
          <p:cNvPr id="139" name="Picture 3"/>
          <p:cNvPicPr/>
          <p:nvPr/>
        </p:nvPicPr>
        <p:blipFill>
          <a:blip r:embed="rId4"/>
          <a:stretch/>
        </p:blipFill>
        <p:spPr>
          <a:xfrm>
            <a:off x="7493760" y="-360"/>
            <a:ext cx="4678200" cy="665280"/>
          </a:xfrm>
          <a:prstGeom prst="rect">
            <a:avLst/>
          </a:prstGeom>
          <a:ln w="0">
            <a:noFill/>
          </a:ln>
        </p:spPr>
      </p:pic>
      <p:sp>
        <p:nvSpPr>
          <p:cNvPr id="140" name="Fußzeilenplatzhalter 2"/>
          <p:cNvSpPr/>
          <p:nvPr/>
        </p:nvSpPr>
        <p:spPr>
          <a:xfrm>
            <a:off x="4038480" y="6356520"/>
            <a:ext cx="4109760" cy="360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de-DE" sz="1200" b="0" strike="noStrike" spc="-1">
                <a:solidFill>
                  <a:srgbClr val="8B8B8B"/>
                </a:solidFill>
                <a:latin typeface="Calibri"/>
                <a:ea typeface="DejaVu Sans"/>
              </a:rPr>
              <a:t>MINT-Spitzenehrung der Bürgerstiftung Kelkheim</a:t>
            </a:r>
            <a:endParaRPr lang="de-DE" sz="1200" b="0" strike="noStrike" spc="-1">
              <a:latin typeface="Arial"/>
            </a:endParaRPr>
          </a:p>
        </p:txBody>
      </p:sp>
      <p:graphicFrame>
        <p:nvGraphicFramePr>
          <p:cNvPr id="141" name="Tabelle 9"/>
          <p:cNvGraphicFramePr/>
          <p:nvPr/>
        </p:nvGraphicFramePr>
        <p:xfrm>
          <a:off x="4150800" y="2502000"/>
          <a:ext cx="3890520" cy="1483200"/>
        </p:xfrm>
        <a:graphic>
          <a:graphicData uri="http://schemas.openxmlformats.org/drawingml/2006/table">
            <a:tbl>
              <a:tblPr/>
              <a:tblGrid>
                <a:gridCol w="3890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Platz 10 in Hessen!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</a:rPr>
                        <a:t>Leo Drosdek (6a) </a:t>
                      </a: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EBF1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</a:rPr>
                        <a:t>Patrick Frieske (6a) </a:t>
                      </a: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</a:rPr>
                        <a:t>Henri Nikutta (6a) </a:t>
                      </a: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EBF1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2" name="Textfeld 9"/>
          <p:cNvSpPr/>
          <p:nvPr/>
        </p:nvSpPr>
        <p:spPr>
          <a:xfrm>
            <a:off x="15120" y="964800"/>
            <a:ext cx="12156840" cy="1186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de-DE" sz="2800" b="1" strike="noStrike" spc="-1">
                <a:solidFill>
                  <a:srgbClr val="000000"/>
                </a:solidFill>
                <a:latin typeface="Arial"/>
                <a:ea typeface="DejaVu Sans"/>
              </a:rPr>
              <a:t>Bolyaiwettbewerb </a:t>
            </a:r>
            <a:endParaRPr lang="de-DE" sz="2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de-DE" sz="2400" b="0" strike="noStrike" spc="-1">
                <a:solidFill>
                  <a:srgbClr val="000000"/>
                </a:solidFill>
                <a:latin typeface="Arial"/>
                <a:ea typeface="DejaVu Sans"/>
              </a:rPr>
              <a:t>Privatgymnasium Dr. Richter Klasse 6a </a:t>
            </a:r>
            <a:br/>
            <a:r>
              <a:rPr lang="de-DE" sz="2000" b="0" strike="noStrike" spc="-1">
                <a:solidFill>
                  <a:srgbClr val="000000"/>
                </a:solidFill>
                <a:latin typeface="Arial"/>
                <a:ea typeface="DejaVu Sans"/>
              </a:rPr>
              <a:t>Gruppenehrungen (Herr Kreß)</a:t>
            </a:r>
            <a:endParaRPr lang="de-DE" sz="2000" b="0" strike="noStrike" spc="-1">
              <a:latin typeface="Arial"/>
            </a:endParaRPr>
          </a:p>
        </p:txBody>
      </p:sp>
      <p:sp>
        <p:nvSpPr>
          <p:cNvPr id="143" name="Datumsplatzhalter 1_5"/>
          <p:cNvSpPr/>
          <p:nvPr/>
        </p:nvSpPr>
        <p:spPr>
          <a:xfrm>
            <a:off x="838080" y="6356520"/>
            <a:ext cx="2738160" cy="360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de-DE" sz="1200" b="0" strike="noStrike" spc="-1">
                <a:solidFill>
                  <a:srgbClr val="8B8B8B"/>
                </a:solidFill>
                <a:latin typeface="Calibri"/>
                <a:ea typeface="DejaVu Sans"/>
              </a:rPr>
              <a:t>04.06.2024</a:t>
            </a:r>
            <a:endParaRPr lang="de-DE" sz="1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" name="Picture 1"/>
          <p:cNvPicPr/>
          <p:nvPr/>
        </p:nvPicPr>
        <p:blipFill>
          <a:blip r:embed="rId2"/>
          <a:stretch/>
        </p:blipFill>
        <p:spPr>
          <a:xfrm>
            <a:off x="15120" y="-360"/>
            <a:ext cx="3483360" cy="642600"/>
          </a:xfrm>
          <a:prstGeom prst="rect">
            <a:avLst/>
          </a:prstGeom>
          <a:ln w="0">
            <a:noFill/>
          </a:ln>
        </p:spPr>
      </p:pic>
      <p:pic>
        <p:nvPicPr>
          <p:cNvPr id="145" name="Picture 2"/>
          <p:cNvPicPr/>
          <p:nvPr/>
        </p:nvPicPr>
        <p:blipFill>
          <a:blip r:embed="rId3"/>
          <a:stretch/>
        </p:blipFill>
        <p:spPr>
          <a:xfrm>
            <a:off x="3533040" y="16560"/>
            <a:ext cx="3942360" cy="736560"/>
          </a:xfrm>
          <a:prstGeom prst="rect">
            <a:avLst/>
          </a:prstGeom>
          <a:ln w="0">
            <a:noFill/>
          </a:ln>
        </p:spPr>
      </p:pic>
      <p:pic>
        <p:nvPicPr>
          <p:cNvPr id="146" name="Picture 3"/>
          <p:cNvPicPr/>
          <p:nvPr/>
        </p:nvPicPr>
        <p:blipFill>
          <a:blip r:embed="rId4"/>
          <a:stretch/>
        </p:blipFill>
        <p:spPr>
          <a:xfrm>
            <a:off x="7493760" y="-360"/>
            <a:ext cx="4678200" cy="665280"/>
          </a:xfrm>
          <a:prstGeom prst="rect">
            <a:avLst/>
          </a:prstGeom>
          <a:ln w="0">
            <a:noFill/>
          </a:ln>
        </p:spPr>
      </p:pic>
      <p:sp>
        <p:nvSpPr>
          <p:cNvPr id="147" name="Fußzeilenplatzhalter 2"/>
          <p:cNvSpPr/>
          <p:nvPr/>
        </p:nvSpPr>
        <p:spPr>
          <a:xfrm>
            <a:off x="4038480" y="6356520"/>
            <a:ext cx="4109760" cy="360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de-DE" sz="1200" b="0" strike="noStrike" spc="-1">
                <a:solidFill>
                  <a:srgbClr val="8B8B8B"/>
                </a:solidFill>
                <a:latin typeface="Calibri"/>
                <a:ea typeface="DejaVu Sans"/>
              </a:rPr>
              <a:t>MINT-Spitzenehrung der Bürgerstiftung Kelkheim</a:t>
            </a:r>
            <a:endParaRPr lang="de-DE" sz="1200" b="0" strike="noStrike" spc="-1">
              <a:latin typeface="Arial"/>
            </a:endParaRPr>
          </a:p>
        </p:txBody>
      </p:sp>
      <p:graphicFrame>
        <p:nvGraphicFramePr>
          <p:cNvPr id="148" name="Tabelle 9"/>
          <p:cNvGraphicFramePr/>
          <p:nvPr/>
        </p:nvGraphicFramePr>
        <p:xfrm>
          <a:off x="455400" y="2782080"/>
          <a:ext cx="11255760" cy="3611760"/>
        </p:xfrm>
        <a:graphic>
          <a:graphicData uri="http://schemas.openxmlformats.org/drawingml/2006/table">
            <a:tbl>
              <a:tblPr/>
              <a:tblGrid>
                <a:gridCol w="3632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43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79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5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2000" b="1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Eichendorffschule </a:t>
                      </a:r>
                      <a:endParaRPr lang="de-DE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2000" b="1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Gesamtschule Fischbach </a:t>
                      </a:r>
                      <a:endParaRPr lang="de-DE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2000" b="1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Privatgymnasium Dr. Richter </a:t>
                      </a:r>
                      <a:endParaRPr lang="de-DE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  <a:ea typeface="Microsoft YaHei"/>
                        </a:rPr>
                        <a:t>Philipp Kühr (G8b) 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B w="12240">
                      <a:solidFill>
                        <a:srgbClr val="70AD47"/>
                      </a:solidFill>
                    </a:lnB>
                    <a:solidFill>
                      <a:srgbClr val="EBF1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  <a:ea typeface="Microsoft YaHei"/>
                        </a:rPr>
                        <a:t>Leander Bahn (R8b) 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B w="12240">
                      <a:solidFill>
                        <a:srgbClr val="70AD47"/>
                      </a:solidFill>
                    </a:lnB>
                    <a:solidFill>
                      <a:srgbClr val="EBF1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</a:rPr>
                        <a:t>Ylva Schabel (8b) </a:t>
                      </a: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B w="12240">
                      <a:solidFill>
                        <a:srgbClr val="70AD47"/>
                      </a:solidFill>
                    </a:lnB>
                    <a:solidFill>
                      <a:srgbClr val="EBF1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  <a:ea typeface="Microsoft YaHei"/>
                        </a:rPr>
                        <a:t>Lasse Mueller (G8a) 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  <a:ea typeface="Microsoft YaHei"/>
                        </a:rPr>
                        <a:t>Mila Habermehl (G8a) 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</a:rPr>
                        <a:t>Noah Bruland (8a) </a:t>
                      </a: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  <a:ea typeface="Microsoft YaHei"/>
                        </a:rPr>
                        <a:t>Lenia Lacalli (G8b) 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solidFill>
                      <a:srgbClr val="EBF1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  <a:ea typeface="Microsoft YaHei"/>
                        </a:rPr>
                        <a:t>Felix Oehm (H8) 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solidFill>
                      <a:srgbClr val="EBF1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solidFill>
                      <a:srgbClr val="EBF1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7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  <a:ea typeface="Microsoft YaHei"/>
                        </a:rPr>
                        <a:t>Luisa Sophie Müsse (G8d) 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B w="12240">
                      <a:solidFill>
                        <a:srgbClr val="70AD47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  <a:ea typeface="Microsoft YaHei"/>
                        </a:rPr>
                        <a:t>Luke Ruhnau (G8b) 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B w="12240">
                      <a:solidFill>
                        <a:srgbClr val="70AD47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B w="12240">
                      <a:solidFill>
                        <a:srgbClr val="70AD47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7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  <a:ea typeface="Microsoft YaHei"/>
                        </a:rPr>
                        <a:t>Karla Wellner-Bou (G8b) 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BF1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  <a:ea typeface="Microsoft YaHei"/>
                        </a:rPr>
                        <a:t>Juliane Schmitz (G8b) 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BF1E8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BF1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7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  <a:ea typeface="Microsoft YaHei"/>
                        </a:rPr>
                        <a:t>Okan Susan (H8b) 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B w="12240">
                      <a:solidFill>
                        <a:srgbClr val="70AD47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  <a:ea typeface="Microsoft YaHei"/>
                        </a:rPr>
                        <a:t>Sophie Weiner (R8b) 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B w="12240">
                      <a:solidFill>
                        <a:srgbClr val="70AD47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B w="12240">
                      <a:solidFill>
                        <a:srgbClr val="70AD47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7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  <a:ea typeface="Microsoft YaHei"/>
                        </a:rPr>
                        <a:t>Noah Jarmer (R8a) 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BF1E8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BF1E8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BF1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03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1" strike="noStrike" spc="-1">
                          <a:latin typeface="Arial"/>
                          <a:ea typeface="Microsoft YaHei"/>
                        </a:rPr>
                        <a:t>4. Platz, 2. Kreisrunde: </a:t>
                      </a:r>
                      <a:endParaRPr lang="de-DE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  <a:ea typeface="Microsoft YaHei"/>
                        </a:rPr>
                        <a:t>Sihu Park (R8b) 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B w="12240">
                      <a:solidFill>
                        <a:srgbClr val="70AD47"/>
                      </a:solidFill>
                    </a:lnB>
                    <a:solidFill>
                      <a:srgbClr val="BBE33D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B w="12240">
                      <a:solidFill>
                        <a:srgbClr val="70AD47"/>
                      </a:solidFill>
                    </a:lnB>
                    <a:solidFill>
                      <a:srgbClr val="BBE33D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B w="12240">
                      <a:solidFill>
                        <a:srgbClr val="70AD47"/>
                      </a:solidFill>
                    </a:lnB>
                    <a:solidFill>
                      <a:srgbClr val="BBE33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49" name="Textfeld 9"/>
          <p:cNvSpPr/>
          <p:nvPr/>
        </p:nvSpPr>
        <p:spPr>
          <a:xfrm>
            <a:off x="15120" y="964800"/>
            <a:ext cx="12156840" cy="1613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de-DE" sz="2800" b="1" strike="noStrike" spc="-1">
                <a:solidFill>
                  <a:srgbClr val="000000"/>
                </a:solidFill>
                <a:latin typeface="Arial"/>
                <a:ea typeface="DejaVu Sans"/>
              </a:rPr>
              <a:t>Mathematikwettbewerb der 8. Klassen</a:t>
            </a:r>
            <a:endParaRPr lang="de-DE" sz="2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de-DE" sz="2800" b="1" strike="noStrike" spc="-1">
                <a:solidFill>
                  <a:srgbClr val="000000"/>
                </a:solidFill>
                <a:latin typeface="Arial"/>
                <a:ea typeface="DejaVu Sans"/>
              </a:rPr>
              <a:t>Teilnahme an 2. Runde </a:t>
            </a:r>
            <a:endParaRPr lang="de-DE" sz="2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de-DE" sz="2400" b="0" strike="noStrike" spc="-1">
                <a:solidFill>
                  <a:srgbClr val="000000"/>
                </a:solidFill>
                <a:latin typeface="Arial"/>
                <a:ea typeface="DejaVu Sans"/>
              </a:rPr>
              <a:t>Gesamtschule Fischbach und Privatgymnasium Dr. Richter</a:t>
            </a:r>
            <a:br/>
            <a:r>
              <a:rPr lang="de-DE" sz="2000" b="0" strike="noStrike" spc="-1">
                <a:solidFill>
                  <a:srgbClr val="000000"/>
                </a:solidFill>
                <a:latin typeface="Arial"/>
                <a:ea typeface="DejaVu Sans"/>
              </a:rPr>
              <a:t>Einzelehrungen (Herr Fischer / Frau Winter / Herr Kreß)</a:t>
            </a:r>
            <a:endParaRPr lang="de-DE" sz="2000" b="0" strike="noStrike" spc="-1">
              <a:latin typeface="Arial"/>
            </a:endParaRPr>
          </a:p>
        </p:txBody>
      </p:sp>
      <p:sp>
        <p:nvSpPr>
          <p:cNvPr id="150" name="Datumsplatzhalter 1_6"/>
          <p:cNvSpPr/>
          <p:nvPr/>
        </p:nvSpPr>
        <p:spPr>
          <a:xfrm>
            <a:off x="838080" y="6356520"/>
            <a:ext cx="2738160" cy="360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de-DE" sz="1200" b="0" strike="noStrike" spc="-1">
                <a:solidFill>
                  <a:srgbClr val="8B8B8B"/>
                </a:solidFill>
                <a:latin typeface="Calibri"/>
                <a:ea typeface="DejaVu Sans"/>
              </a:rPr>
              <a:t>04.06.2024</a:t>
            </a:r>
            <a:endParaRPr lang="de-DE" sz="1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" name="Picture 1"/>
          <p:cNvPicPr/>
          <p:nvPr/>
        </p:nvPicPr>
        <p:blipFill>
          <a:blip r:embed="rId2"/>
          <a:stretch/>
        </p:blipFill>
        <p:spPr>
          <a:xfrm>
            <a:off x="15120" y="-360"/>
            <a:ext cx="3483360" cy="642600"/>
          </a:xfrm>
          <a:prstGeom prst="rect">
            <a:avLst/>
          </a:prstGeom>
          <a:ln w="0">
            <a:noFill/>
          </a:ln>
        </p:spPr>
      </p:pic>
      <p:pic>
        <p:nvPicPr>
          <p:cNvPr id="152" name="Picture 2"/>
          <p:cNvPicPr/>
          <p:nvPr/>
        </p:nvPicPr>
        <p:blipFill>
          <a:blip r:embed="rId3"/>
          <a:stretch/>
        </p:blipFill>
        <p:spPr>
          <a:xfrm>
            <a:off x="3533040" y="16560"/>
            <a:ext cx="3942360" cy="736560"/>
          </a:xfrm>
          <a:prstGeom prst="rect">
            <a:avLst/>
          </a:prstGeom>
          <a:ln w="0">
            <a:noFill/>
          </a:ln>
        </p:spPr>
      </p:pic>
      <p:pic>
        <p:nvPicPr>
          <p:cNvPr id="153" name="Picture 3"/>
          <p:cNvPicPr/>
          <p:nvPr/>
        </p:nvPicPr>
        <p:blipFill>
          <a:blip r:embed="rId4"/>
          <a:stretch/>
        </p:blipFill>
        <p:spPr>
          <a:xfrm>
            <a:off x="7493760" y="-360"/>
            <a:ext cx="4678200" cy="665280"/>
          </a:xfrm>
          <a:prstGeom prst="rect">
            <a:avLst/>
          </a:prstGeom>
          <a:ln w="0">
            <a:noFill/>
          </a:ln>
        </p:spPr>
      </p:pic>
      <p:sp>
        <p:nvSpPr>
          <p:cNvPr id="154" name="Fußzeilenplatzhalter 2"/>
          <p:cNvSpPr/>
          <p:nvPr/>
        </p:nvSpPr>
        <p:spPr>
          <a:xfrm>
            <a:off x="4038480" y="6356520"/>
            <a:ext cx="4109760" cy="360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de-DE" sz="1200" b="0" strike="noStrike" spc="-1">
                <a:solidFill>
                  <a:srgbClr val="8B8B8B"/>
                </a:solidFill>
                <a:latin typeface="Calibri"/>
                <a:ea typeface="DejaVu Sans"/>
              </a:rPr>
              <a:t>MINT-Spitzenehrung der Bürgerstiftung Kelkheim</a:t>
            </a:r>
            <a:endParaRPr lang="de-DE" sz="1200" b="0" strike="noStrike" spc="-1">
              <a:latin typeface="Arial"/>
            </a:endParaRPr>
          </a:p>
        </p:txBody>
      </p:sp>
      <p:graphicFrame>
        <p:nvGraphicFramePr>
          <p:cNvPr id="155" name="Tabelle 9"/>
          <p:cNvGraphicFramePr/>
          <p:nvPr/>
        </p:nvGraphicFramePr>
        <p:xfrm>
          <a:off x="1860840" y="2967480"/>
          <a:ext cx="8470080" cy="1137840"/>
        </p:xfrm>
        <a:graphic>
          <a:graphicData uri="http://schemas.openxmlformats.org/drawingml/2006/table">
            <a:tbl>
              <a:tblPr/>
              <a:tblGrid>
                <a:gridCol w="4557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12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2000" b="1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Eichendorffschule </a:t>
                      </a:r>
                      <a:endParaRPr lang="de-DE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2000" b="1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Privatgymnasium Dr. Richter </a:t>
                      </a:r>
                      <a:endParaRPr lang="de-DE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Nouran Lemallem (G5b) 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EBF1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</a:rPr>
                        <a:t>Florian Stöhr (8c) </a:t>
                      </a: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EBF1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</a:rPr>
                        <a:t>Tayo Vogel (G7c) </a:t>
                      </a: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Clara Kunzelmann (7d) 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56" name="Textfeld 9"/>
          <p:cNvSpPr/>
          <p:nvPr/>
        </p:nvSpPr>
        <p:spPr>
          <a:xfrm>
            <a:off x="15120" y="964800"/>
            <a:ext cx="12156840" cy="1186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de-DE" sz="2800" b="1" strike="noStrike" spc="-1">
                <a:solidFill>
                  <a:srgbClr val="000000"/>
                </a:solidFill>
                <a:latin typeface="Arial"/>
                <a:ea typeface="DejaVu Sans"/>
              </a:rPr>
              <a:t>Teilnahme an der Zwischenrunde des Pangeawettbewerbs</a:t>
            </a:r>
            <a:endParaRPr lang="de-DE" sz="2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de-DE" sz="2400" b="0" strike="noStrike" spc="-1">
                <a:solidFill>
                  <a:srgbClr val="000000"/>
                </a:solidFill>
                <a:latin typeface="Arial"/>
                <a:ea typeface="DejaVu Sans"/>
              </a:rPr>
              <a:t>Eichendorffschule Kelkheim und Privatgymnasium Dr. Richter </a:t>
            </a:r>
            <a:br/>
            <a:r>
              <a:rPr lang="de-DE" sz="2000" b="0" strike="noStrike" spc="-1">
                <a:solidFill>
                  <a:srgbClr val="000000"/>
                </a:solidFill>
                <a:latin typeface="Arial"/>
                <a:ea typeface="DejaVu Sans"/>
              </a:rPr>
              <a:t>Einzelehrungen (Herr Fischer / Herr Kreß)</a:t>
            </a:r>
            <a:endParaRPr lang="de-DE" sz="2000" b="0" strike="noStrike" spc="-1">
              <a:latin typeface="Arial"/>
            </a:endParaRPr>
          </a:p>
        </p:txBody>
      </p:sp>
      <p:sp>
        <p:nvSpPr>
          <p:cNvPr id="157" name="Datumsplatzhalter 1_7"/>
          <p:cNvSpPr/>
          <p:nvPr/>
        </p:nvSpPr>
        <p:spPr>
          <a:xfrm>
            <a:off x="838080" y="6356520"/>
            <a:ext cx="2738160" cy="360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de-DE" sz="1200" b="0" strike="noStrike" spc="-1">
                <a:solidFill>
                  <a:srgbClr val="8B8B8B"/>
                </a:solidFill>
                <a:latin typeface="Calibri"/>
                <a:ea typeface="DejaVu Sans"/>
              </a:rPr>
              <a:t>04.06.2024</a:t>
            </a:r>
            <a:endParaRPr lang="de-DE" sz="1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" name="Picture 1"/>
          <p:cNvPicPr/>
          <p:nvPr/>
        </p:nvPicPr>
        <p:blipFill>
          <a:blip r:embed="rId2"/>
          <a:stretch/>
        </p:blipFill>
        <p:spPr>
          <a:xfrm>
            <a:off x="15120" y="-360"/>
            <a:ext cx="3483360" cy="642600"/>
          </a:xfrm>
          <a:prstGeom prst="rect">
            <a:avLst/>
          </a:prstGeom>
          <a:ln w="0">
            <a:noFill/>
          </a:ln>
        </p:spPr>
      </p:pic>
      <p:pic>
        <p:nvPicPr>
          <p:cNvPr id="159" name="Picture 2"/>
          <p:cNvPicPr/>
          <p:nvPr/>
        </p:nvPicPr>
        <p:blipFill>
          <a:blip r:embed="rId3"/>
          <a:stretch/>
        </p:blipFill>
        <p:spPr>
          <a:xfrm>
            <a:off x="3533040" y="16560"/>
            <a:ext cx="3942360" cy="736560"/>
          </a:xfrm>
          <a:prstGeom prst="rect">
            <a:avLst/>
          </a:prstGeom>
          <a:ln w="0">
            <a:noFill/>
          </a:ln>
        </p:spPr>
      </p:pic>
      <p:pic>
        <p:nvPicPr>
          <p:cNvPr id="160" name="Picture 3"/>
          <p:cNvPicPr/>
          <p:nvPr/>
        </p:nvPicPr>
        <p:blipFill>
          <a:blip r:embed="rId4"/>
          <a:stretch/>
        </p:blipFill>
        <p:spPr>
          <a:xfrm>
            <a:off x="7493760" y="-360"/>
            <a:ext cx="4678200" cy="665280"/>
          </a:xfrm>
          <a:prstGeom prst="rect">
            <a:avLst/>
          </a:prstGeom>
          <a:ln w="0">
            <a:noFill/>
          </a:ln>
        </p:spPr>
      </p:pic>
      <p:sp>
        <p:nvSpPr>
          <p:cNvPr id="161" name="Fußzeilenplatzhalter 2"/>
          <p:cNvSpPr/>
          <p:nvPr/>
        </p:nvSpPr>
        <p:spPr>
          <a:xfrm>
            <a:off x="4038480" y="6356520"/>
            <a:ext cx="4109760" cy="360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de-DE" sz="1200" b="0" strike="noStrike" spc="-1">
                <a:solidFill>
                  <a:srgbClr val="8B8B8B"/>
                </a:solidFill>
                <a:latin typeface="Calibri"/>
                <a:ea typeface="DejaVu Sans"/>
              </a:rPr>
              <a:t>MINT-Spitzenehrung der Bürgerstiftung Kelkheim</a:t>
            </a:r>
            <a:endParaRPr lang="de-DE" sz="1200" b="0" strike="noStrike" spc="-1">
              <a:latin typeface="Arial"/>
            </a:endParaRPr>
          </a:p>
        </p:txBody>
      </p:sp>
      <p:graphicFrame>
        <p:nvGraphicFramePr>
          <p:cNvPr id="162" name="Tabelle 9"/>
          <p:cNvGraphicFramePr/>
          <p:nvPr/>
        </p:nvGraphicFramePr>
        <p:xfrm>
          <a:off x="1676160" y="2910240"/>
          <a:ext cx="9114480" cy="3210480"/>
        </p:xfrm>
        <a:graphic>
          <a:graphicData uri="http://schemas.openxmlformats.org/drawingml/2006/table">
            <a:tbl>
              <a:tblPr/>
              <a:tblGrid>
                <a:gridCol w="4557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57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5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2000" b="1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Teilnahme 2. Runde </a:t>
                      </a:r>
                      <a:endParaRPr lang="de-DE" sz="2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600" b="1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(Betreuung: Frau Neiss) </a:t>
                      </a:r>
                      <a:endParaRPr lang="de-DE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Matthea Rack (6d) 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EBF1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</a:rPr>
                        <a:t>Luisa Werner (6d) </a:t>
                      </a: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EBF1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Mariam Nima (6d)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</a:rPr>
                        <a:t>Frederik Schabel (6d) </a:t>
                      </a: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Justus Stark (6b)  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solidFill>
                      <a:srgbClr val="EBF1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Frederik Mahlberg (7d) 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solidFill>
                      <a:srgbClr val="EBF1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7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</a:rPr>
                        <a:t>Annabelle Rohr (6c) </a:t>
                      </a: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B w="12240">
                      <a:solidFill>
                        <a:srgbClr val="70AD47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latin typeface="Arial"/>
                          <a:ea typeface="Microsoft YaHei"/>
                        </a:rPr>
                        <a:t>Valentin Froitzheim (7a) 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B w="12240">
                      <a:solidFill>
                        <a:srgbClr val="70AD47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7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</a:rPr>
                        <a:t>Domino Hendriks (6a) </a:t>
                      </a: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BF1E8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BF1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7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</a:rPr>
                        <a:t> </a:t>
                      </a: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B w="12240">
                      <a:solidFill>
                        <a:srgbClr val="70AD47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B w="12240">
                      <a:solidFill>
                        <a:srgbClr val="70AD47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7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Qualifikation 3. Runde: 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EBF1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Patrizia Wagner (7c) 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EBF1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63" name="Textfeld 9"/>
          <p:cNvSpPr/>
          <p:nvPr/>
        </p:nvSpPr>
        <p:spPr>
          <a:xfrm>
            <a:off x="15120" y="964800"/>
            <a:ext cx="12156840" cy="1613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de-DE" sz="2800" b="1" strike="noStrike" spc="-1">
                <a:solidFill>
                  <a:srgbClr val="000000"/>
                </a:solidFill>
                <a:latin typeface="Arial"/>
                <a:ea typeface="DejaVu Sans"/>
              </a:rPr>
              <a:t>Teilnahme an der 2. Runde der</a:t>
            </a:r>
            <a:endParaRPr lang="de-DE" sz="2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de-DE" sz="2800" b="1" strike="noStrike" spc="-1">
                <a:solidFill>
                  <a:srgbClr val="000000"/>
                </a:solidFill>
                <a:latin typeface="Arial"/>
                <a:ea typeface="DejaVu Sans"/>
              </a:rPr>
              <a:t>Mathematik-Olympiade</a:t>
            </a:r>
            <a:endParaRPr lang="de-DE" sz="2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de-DE" sz="2400" b="0" strike="noStrike" spc="-1">
                <a:solidFill>
                  <a:srgbClr val="000000"/>
                </a:solidFill>
                <a:latin typeface="Arial"/>
                <a:ea typeface="DejaVu Sans"/>
              </a:rPr>
              <a:t>Privatgymnasium Dr. Richter </a:t>
            </a:r>
            <a:br/>
            <a:r>
              <a:rPr lang="de-DE" sz="2000" b="0" strike="noStrike" spc="-1">
                <a:solidFill>
                  <a:srgbClr val="000000"/>
                </a:solidFill>
                <a:latin typeface="Arial"/>
                <a:ea typeface="DejaVu Sans"/>
              </a:rPr>
              <a:t>Einzelehrungen (Herr Kreß)</a:t>
            </a:r>
            <a:endParaRPr lang="de-DE" sz="2000" b="0" strike="noStrike" spc="-1">
              <a:latin typeface="Arial"/>
            </a:endParaRPr>
          </a:p>
        </p:txBody>
      </p:sp>
      <p:sp>
        <p:nvSpPr>
          <p:cNvPr id="164" name="Datumsplatzhalter 1_8"/>
          <p:cNvSpPr/>
          <p:nvPr/>
        </p:nvSpPr>
        <p:spPr>
          <a:xfrm>
            <a:off x="838080" y="6356520"/>
            <a:ext cx="2738160" cy="360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de-DE" sz="1200" b="0" strike="noStrike" spc="-1">
                <a:solidFill>
                  <a:srgbClr val="8B8B8B"/>
                </a:solidFill>
                <a:latin typeface="Calibri"/>
                <a:ea typeface="DejaVu Sans"/>
              </a:rPr>
              <a:t>04.06.2024</a:t>
            </a:r>
            <a:endParaRPr lang="de-DE" sz="1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5" name="Picture 1_1"/>
          <p:cNvPicPr/>
          <p:nvPr/>
        </p:nvPicPr>
        <p:blipFill>
          <a:blip r:embed="rId2"/>
          <a:stretch/>
        </p:blipFill>
        <p:spPr>
          <a:xfrm>
            <a:off x="15120" y="-360"/>
            <a:ext cx="3483360" cy="642600"/>
          </a:xfrm>
          <a:prstGeom prst="rect">
            <a:avLst/>
          </a:prstGeom>
          <a:ln w="0">
            <a:noFill/>
          </a:ln>
        </p:spPr>
      </p:pic>
      <p:pic>
        <p:nvPicPr>
          <p:cNvPr id="166" name="Picture 2_1"/>
          <p:cNvPicPr/>
          <p:nvPr/>
        </p:nvPicPr>
        <p:blipFill>
          <a:blip r:embed="rId3"/>
          <a:stretch/>
        </p:blipFill>
        <p:spPr>
          <a:xfrm>
            <a:off x="3533040" y="16560"/>
            <a:ext cx="3942360" cy="736560"/>
          </a:xfrm>
          <a:prstGeom prst="rect">
            <a:avLst/>
          </a:prstGeom>
          <a:ln w="0">
            <a:noFill/>
          </a:ln>
        </p:spPr>
      </p:pic>
      <p:pic>
        <p:nvPicPr>
          <p:cNvPr id="167" name="Picture 3_1"/>
          <p:cNvPicPr/>
          <p:nvPr/>
        </p:nvPicPr>
        <p:blipFill>
          <a:blip r:embed="rId4"/>
          <a:stretch/>
        </p:blipFill>
        <p:spPr>
          <a:xfrm>
            <a:off x="7493760" y="-360"/>
            <a:ext cx="4678200" cy="665280"/>
          </a:xfrm>
          <a:prstGeom prst="rect">
            <a:avLst/>
          </a:prstGeom>
          <a:ln w="0">
            <a:noFill/>
          </a:ln>
        </p:spPr>
      </p:pic>
      <p:sp>
        <p:nvSpPr>
          <p:cNvPr id="168" name="Fußzeilenplatzhalter 2_1"/>
          <p:cNvSpPr/>
          <p:nvPr/>
        </p:nvSpPr>
        <p:spPr>
          <a:xfrm>
            <a:off x="4038480" y="6356520"/>
            <a:ext cx="4109760" cy="360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de-DE" sz="1200" b="0" strike="noStrike" spc="-1">
                <a:solidFill>
                  <a:srgbClr val="8B8B8B"/>
                </a:solidFill>
                <a:latin typeface="Calibri"/>
                <a:ea typeface="DejaVu Sans"/>
              </a:rPr>
              <a:t>MINT-Spitzenehrung der Bürgerstiftung Kelkheim</a:t>
            </a:r>
            <a:endParaRPr lang="de-DE" sz="1200" b="0" strike="noStrike" spc="-1">
              <a:latin typeface="Arial"/>
            </a:endParaRPr>
          </a:p>
        </p:txBody>
      </p:sp>
      <p:sp>
        <p:nvSpPr>
          <p:cNvPr id="169" name="Textfeld 9_1"/>
          <p:cNvSpPr/>
          <p:nvPr/>
        </p:nvSpPr>
        <p:spPr>
          <a:xfrm>
            <a:off x="15120" y="964800"/>
            <a:ext cx="12156840" cy="1613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de-DE" sz="2800" b="1" strike="noStrike" spc="-1">
                <a:solidFill>
                  <a:srgbClr val="000000"/>
                </a:solidFill>
                <a:latin typeface="Arial"/>
                <a:ea typeface="DejaVu Sans"/>
              </a:rPr>
              <a:t>Teilnahme an der 2. Runde der</a:t>
            </a:r>
            <a:endParaRPr lang="de-DE" sz="2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de-DE" sz="2800" b="1" strike="noStrike" spc="-1">
                <a:solidFill>
                  <a:srgbClr val="000000"/>
                </a:solidFill>
                <a:latin typeface="Arial"/>
                <a:ea typeface="DejaVu Sans"/>
              </a:rPr>
              <a:t>Mathematik-Olympiade</a:t>
            </a:r>
            <a:endParaRPr lang="de-DE" sz="2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de-DE" sz="2400" b="0" strike="noStrike" spc="-1">
                <a:solidFill>
                  <a:srgbClr val="000000"/>
                </a:solidFill>
                <a:latin typeface="Arial"/>
                <a:ea typeface="DejaVu Sans"/>
              </a:rPr>
              <a:t>Gesamtschule Fischbach </a:t>
            </a:r>
            <a:br/>
            <a:r>
              <a:rPr lang="de-DE" sz="2000" b="0" strike="noStrike" spc="-1">
                <a:solidFill>
                  <a:srgbClr val="000000"/>
                </a:solidFill>
                <a:latin typeface="Arial"/>
                <a:ea typeface="DejaVu Sans"/>
              </a:rPr>
              <a:t>Einzelehrungen (Frau Winter)</a:t>
            </a:r>
            <a:endParaRPr lang="de-DE" sz="2000" b="0" strike="noStrike" spc="-1">
              <a:latin typeface="Arial"/>
            </a:endParaRPr>
          </a:p>
        </p:txBody>
      </p:sp>
      <p:graphicFrame>
        <p:nvGraphicFramePr>
          <p:cNvPr id="170" name="Tabelle 9_5"/>
          <p:cNvGraphicFramePr/>
          <p:nvPr/>
        </p:nvGraphicFramePr>
        <p:xfrm>
          <a:off x="4305240" y="2737080"/>
          <a:ext cx="3238200" cy="2250240"/>
        </p:xfrm>
        <a:graphic>
          <a:graphicData uri="http://schemas.openxmlformats.org/drawingml/2006/table">
            <a:tbl>
              <a:tblPr/>
              <a:tblGrid>
                <a:gridCol w="32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2000" b="1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Teilnahme 2. Runde</a:t>
                      </a:r>
                      <a:endParaRPr lang="de-DE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</a:rPr>
                        <a:t>Friederike Sakaras (G5a) </a:t>
                      </a: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solidFill>
                      <a:srgbClr val="EBF1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</a:rPr>
                        <a:t>Georg Sakaras (G7b) </a:t>
                      </a: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B w="12240">
                      <a:solidFill>
                        <a:srgbClr val="70AD47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Sarah Spengler (G5b) 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BF1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</a:rPr>
                        <a:t>Elisa Stoll (G5a) </a:t>
                      </a: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B w="12240">
                      <a:solidFill>
                        <a:srgbClr val="70AD47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</a:rPr>
                        <a:t>Oskar Weigelt (G5a) </a:t>
                      </a: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EBF1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71" name="Datumsplatzhalter 1_1"/>
          <p:cNvSpPr/>
          <p:nvPr/>
        </p:nvSpPr>
        <p:spPr>
          <a:xfrm>
            <a:off x="838080" y="6356520"/>
            <a:ext cx="2738160" cy="360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de-DE" sz="1200" b="0" strike="noStrike" spc="-1">
                <a:solidFill>
                  <a:srgbClr val="8B8B8B"/>
                </a:solidFill>
                <a:latin typeface="Calibri"/>
                <a:ea typeface="DejaVu Sans"/>
              </a:rPr>
              <a:t>04.06.2024</a:t>
            </a:r>
            <a:endParaRPr lang="de-DE" sz="1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Picture 1"/>
          <p:cNvPicPr/>
          <p:nvPr/>
        </p:nvPicPr>
        <p:blipFill>
          <a:blip r:embed="rId2"/>
          <a:stretch/>
        </p:blipFill>
        <p:spPr>
          <a:xfrm>
            <a:off x="15120" y="-360"/>
            <a:ext cx="3483360" cy="642600"/>
          </a:xfrm>
          <a:prstGeom prst="rect">
            <a:avLst/>
          </a:prstGeom>
          <a:ln w="0">
            <a:noFill/>
          </a:ln>
        </p:spPr>
      </p:pic>
      <p:pic>
        <p:nvPicPr>
          <p:cNvPr id="46" name="Picture 2"/>
          <p:cNvPicPr/>
          <p:nvPr/>
        </p:nvPicPr>
        <p:blipFill>
          <a:blip r:embed="rId3"/>
          <a:stretch/>
        </p:blipFill>
        <p:spPr>
          <a:xfrm>
            <a:off x="3533040" y="16560"/>
            <a:ext cx="3942360" cy="736560"/>
          </a:xfrm>
          <a:prstGeom prst="rect">
            <a:avLst/>
          </a:prstGeom>
          <a:ln w="0">
            <a:noFill/>
          </a:ln>
        </p:spPr>
      </p:pic>
      <p:pic>
        <p:nvPicPr>
          <p:cNvPr id="47" name="Picture 3"/>
          <p:cNvPicPr/>
          <p:nvPr/>
        </p:nvPicPr>
        <p:blipFill>
          <a:blip r:embed="rId4"/>
          <a:stretch/>
        </p:blipFill>
        <p:spPr>
          <a:xfrm>
            <a:off x="7493760" y="-360"/>
            <a:ext cx="4678200" cy="665280"/>
          </a:xfrm>
          <a:prstGeom prst="rect">
            <a:avLst/>
          </a:prstGeom>
          <a:ln w="0">
            <a:noFill/>
          </a:ln>
        </p:spPr>
      </p:pic>
      <p:sp>
        <p:nvSpPr>
          <p:cNvPr id="48" name="Textfeld 9"/>
          <p:cNvSpPr/>
          <p:nvPr/>
        </p:nvSpPr>
        <p:spPr>
          <a:xfrm>
            <a:off x="2732760" y="1923840"/>
            <a:ext cx="6717600" cy="3800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de-DE" sz="2400" b="0" strike="noStrike" spc="-1">
                <a:solidFill>
                  <a:srgbClr val="000000"/>
                </a:solidFill>
                <a:latin typeface="Arial"/>
                <a:ea typeface="DejaVu Sans"/>
              </a:rPr>
              <a:t>Ehrungen von Schülerinnen und Schülern der Eichendorffschule, der Gesamtschule Fischbach und des Privatgymnasiums Dr. Richter</a:t>
            </a:r>
            <a:endParaRPr lang="de-DE" sz="2400" b="0" strike="noStrike" spc="-1">
              <a:latin typeface="Arial"/>
            </a:endParaRPr>
          </a:p>
          <a:p>
            <a:pPr algn="ctr">
              <a:lnSpc>
                <a:spcPct val="143000"/>
              </a:lnSpc>
              <a:tabLst>
                <a:tab pos="0" algn="l"/>
              </a:tabLst>
            </a:pPr>
            <a:r>
              <a:rPr lang="de-DE" sz="2400" b="0" strike="noStrike" spc="-1">
                <a:solidFill>
                  <a:srgbClr val="000000"/>
                </a:solidFill>
                <a:latin typeface="Arial"/>
                <a:ea typeface="DejaVu Sans"/>
              </a:rPr>
              <a:t>mit ausgezeichneten Leistungen im </a:t>
            </a:r>
            <a:endParaRPr lang="de-DE" sz="2400" b="0" strike="noStrike" spc="-1">
              <a:latin typeface="Arial"/>
            </a:endParaRPr>
          </a:p>
          <a:p>
            <a:pPr algn="ctr">
              <a:lnSpc>
                <a:spcPct val="143000"/>
              </a:lnSpc>
              <a:tabLst>
                <a:tab pos="0" algn="l"/>
              </a:tabLst>
            </a:pPr>
            <a:r>
              <a:rPr lang="de-DE" sz="2400" b="0" strike="noStrike" spc="-1">
                <a:solidFill>
                  <a:srgbClr val="000000"/>
                </a:solidFill>
                <a:latin typeface="Arial"/>
                <a:ea typeface="DejaVu Sans"/>
              </a:rPr>
              <a:t>mathematisch-naturwissenschaftlich-technischen Bereich</a:t>
            </a:r>
            <a:endParaRPr lang="de-DE" sz="2400" b="0" strike="noStrike" spc="-1">
              <a:latin typeface="Arial"/>
            </a:endParaRPr>
          </a:p>
          <a:p>
            <a:pPr algn="ctr">
              <a:lnSpc>
                <a:spcPct val="143000"/>
              </a:lnSpc>
              <a:tabLst>
                <a:tab pos="0" algn="l"/>
              </a:tabLst>
            </a:pPr>
            <a:r>
              <a:rPr lang="de-DE" sz="2400" b="0" strike="noStrike" spc="-1">
                <a:solidFill>
                  <a:srgbClr val="000000"/>
                </a:solidFill>
                <a:latin typeface="Arial"/>
                <a:ea typeface="DejaVu Sans"/>
              </a:rPr>
              <a:t>durch die Bürgerstiftung Kelkheim</a:t>
            </a:r>
            <a:endParaRPr lang="de-DE" sz="2400" b="0" strike="noStrike" spc="-1">
              <a:latin typeface="Arial"/>
            </a:endParaRPr>
          </a:p>
          <a:p>
            <a:pPr algn="ctr">
              <a:lnSpc>
                <a:spcPct val="143000"/>
              </a:lnSpc>
              <a:tabLst>
                <a:tab pos="0" algn="l"/>
              </a:tabLst>
            </a:pPr>
            <a:r>
              <a:rPr lang="de-DE" sz="2400" b="0" strike="noStrike" spc="-1">
                <a:solidFill>
                  <a:srgbClr val="000000"/>
                </a:solidFill>
                <a:latin typeface="Arial"/>
                <a:ea typeface="DejaVu Sans"/>
              </a:rPr>
              <a:t>am 04.06.2024</a:t>
            </a:r>
            <a:endParaRPr lang="de-DE" sz="2400" b="0" strike="noStrike" spc="-1">
              <a:latin typeface="Arial"/>
            </a:endParaRPr>
          </a:p>
        </p:txBody>
      </p:sp>
      <p:sp>
        <p:nvSpPr>
          <p:cNvPr id="49" name="Rectangle 4"/>
          <p:cNvSpPr/>
          <p:nvPr/>
        </p:nvSpPr>
        <p:spPr>
          <a:xfrm>
            <a:off x="1558440" y="1288800"/>
            <a:ext cx="9065880" cy="630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90000"/>
              </a:lnSpc>
              <a:tabLst>
                <a:tab pos="0" algn="l"/>
                <a:tab pos="447840" algn="l"/>
                <a:tab pos="896760" algn="l"/>
                <a:tab pos="1346040" algn="l"/>
                <a:tab pos="1795320" algn="l"/>
                <a:tab pos="2244600" algn="l"/>
                <a:tab pos="2693880" algn="l"/>
                <a:tab pos="3143160" algn="l"/>
                <a:tab pos="3592440" algn="l"/>
                <a:tab pos="4041720" algn="l"/>
                <a:tab pos="4491000" algn="l"/>
                <a:tab pos="4940280" algn="l"/>
                <a:tab pos="5389560" algn="l"/>
                <a:tab pos="5838840" algn="l"/>
                <a:tab pos="6288120" algn="l"/>
                <a:tab pos="6737400" algn="l"/>
                <a:tab pos="7186680" algn="l"/>
                <a:tab pos="7635960" algn="l"/>
                <a:tab pos="8085240" algn="l"/>
                <a:tab pos="8534520" algn="l"/>
                <a:tab pos="8983800" algn="l"/>
                <a:tab pos="8985240" algn="l"/>
              </a:tabLst>
            </a:pPr>
            <a:r>
              <a:rPr lang="de-DE" sz="4400" b="1" strike="noStrike" spc="-1">
                <a:solidFill>
                  <a:srgbClr val="000000"/>
                </a:solidFill>
                <a:latin typeface="Arial"/>
                <a:ea typeface="DejaVu Sans"/>
              </a:rPr>
              <a:t>MINT-Spitzen</a:t>
            </a:r>
            <a:endParaRPr lang="de-DE" sz="4400" b="0" strike="noStrike" spc="-1">
              <a:latin typeface="Arial"/>
            </a:endParaRPr>
          </a:p>
        </p:txBody>
      </p:sp>
      <p:sp>
        <p:nvSpPr>
          <p:cNvPr id="50" name="Datumsplatzhalter 11"/>
          <p:cNvSpPr/>
          <p:nvPr/>
        </p:nvSpPr>
        <p:spPr>
          <a:xfrm>
            <a:off x="838080" y="6356520"/>
            <a:ext cx="2738160" cy="360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de-DE" sz="1200" b="0" strike="noStrike" spc="-1">
                <a:solidFill>
                  <a:srgbClr val="8B8B8B"/>
                </a:solidFill>
                <a:latin typeface="Calibri"/>
                <a:ea typeface="DejaVu Sans"/>
              </a:rPr>
              <a:t>04.06.2024</a:t>
            </a:r>
            <a:endParaRPr lang="de-DE" sz="1200" b="0" strike="noStrike" spc="-1">
              <a:latin typeface="Arial"/>
            </a:endParaRPr>
          </a:p>
        </p:txBody>
      </p:sp>
      <p:sp>
        <p:nvSpPr>
          <p:cNvPr id="51" name="Fußzeilenplatzhalter 12"/>
          <p:cNvSpPr/>
          <p:nvPr/>
        </p:nvSpPr>
        <p:spPr>
          <a:xfrm>
            <a:off x="4038480" y="6356520"/>
            <a:ext cx="4109760" cy="360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de-DE" sz="1200" b="0" strike="noStrike" spc="-1">
                <a:solidFill>
                  <a:srgbClr val="8B8B8B"/>
                </a:solidFill>
                <a:latin typeface="Calibri"/>
                <a:ea typeface="DejaVu Sans"/>
              </a:rPr>
              <a:t>MINT-Spitzenehrung der Bürgerstiftung Kelkheim</a:t>
            </a:r>
            <a:endParaRPr lang="de-DE" sz="1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2" name="Picture 1_2"/>
          <p:cNvPicPr/>
          <p:nvPr/>
        </p:nvPicPr>
        <p:blipFill>
          <a:blip r:embed="rId2"/>
          <a:stretch/>
        </p:blipFill>
        <p:spPr>
          <a:xfrm>
            <a:off x="15120" y="-360"/>
            <a:ext cx="3483360" cy="642600"/>
          </a:xfrm>
          <a:prstGeom prst="rect">
            <a:avLst/>
          </a:prstGeom>
          <a:ln w="0">
            <a:noFill/>
          </a:ln>
        </p:spPr>
      </p:pic>
      <p:pic>
        <p:nvPicPr>
          <p:cNvPr id="173" name="Picture 2_2"/>
          <p:cNvPicPr/>
          <p:nvPr/>
        </p:nvPicPr>
        <p:blipFill>
          <a:blip r:embed="rId3"/>
          <a:stretch/>
        </p:blipFill>
        <p:spPr>
          <a:xfrm>
            <a:off x="3533040" y="16560"/>
            <a:ext cx="3942360" cy="736560"/>
          </a:xfrm>
          <a:prstGeom prst="rect">
            <a:avLst/>
          </a:prstGeom>
          <a:ln w="0">
            <a:noFill/>
          </a:ln>
        </p:spPr>
      </p:pic>
      <p:pic>
        <p:nvPicPr>
          <p:cNvPr id="174" name="Picture 3_2"/>
          <p:cNvPicPr/>
          <p:nvPr/>
        </p:nvPicPr>
        <p:blipFill>
          <a:blip r:embed="rId4"/>
          <a:stretch/>
        </p:blipFill>
        <p:spPr>
          <a:xfrm>
            <a:off x="7493760" y="-360"/>
            <a:ext cx="4678200" cy="665280"/>
          </a:xfrm>
          <a:prstGeom prst="rect">
            <a:avLst/>
          </a:prstGeom>
          <a:ln w="0">
            <a:noFill/>
          </a:ln>
        </p:spPr>
      </p:pic>
      <p:sp>
        <p:nvSpPr>
          <p:cNvPr id="175" name="Fußzeilenplatzhalter 2_2"/>
          <p:cNvSpPr/>
          <p:nvPr/>
        </p:nvSpPr>
        <p:spPr>
          <a:xfrm>
            <a:off x="4038480" y="6356520"/>
            <a:ext cx="4109760" cy="360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de-DE" sz="1200" b="0" strike="noStrike" spc="-1">
                <a:solidFill>
                  <a:srgbClr val="8B8B8B"/>
                </a:solidFill>
                <a:latin typeface="Calibri"/>
                <a:ea typeface="DejaVu Sans"/>
              </a:rPr>
              <a:t>MINT-Spitzenehrung der Bürgerstiftung Kelkheim</a:t>
            </a:r>
            <a:endParaRPr lang="de-DE" sz="1200" b="0" strike="noStrike" spc="-1">
              <a:latin typeface="Arial"/>
            </a:endParaRPr>
          </a:p>
        </p:txBody>
      </p:sp>
      <p:sp>
        <p:nvSpPr>
          <p:cNvPr id="176" name="Textfeld 9_2"/>
          <p:cNvSpPr/>
          <p:nvPr/>
        </p:nvSpPr>
        <p:spPr>
          <a:xfrm>
            <a:off x="15120" y="964800"/>
            <a:ext cx="12156840" cy="1613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de-DE" sz="2800" b="1" strike="noStrike" spc="-1">
                <a:solidFill>
                  <a:srgbClr val="000000"/>
                </a:solidFill>
                <a:latin typeface="Arial"/>
                <a:ea typeface="DejaVu Sans"/>
              </a:rPr>
              <a:t>Teilnahme an der 2. und 3. Runde der</a:t>
            </a:r>
            <a:endParaRPr lang="de-DE" sz="2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de-DE" sz="2800" b="1" strike="noStrike" spc="-1">
                <a:solidFill>
                  <a:srgbClr val="000000"/>
                </a:solidFill>
                <a:latin typeface="Arial"/>
                <a:ea typeface="DejaVu Sans"/>
              </a:rPr>
              <a:t>Mathematik-Olympiade</a:t>
            </a:r>
            <a:endParaRPr lang="de-DE" sz="2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de-DE" sz="2400" b="0" strike="noStrike" spc="-1">
                <a:solidFill>
                  <a:srgbClr val="000000"/>
                </a:solidFill>
                <a:latin typeface="Arial"/>
                <a:ea typeface="DejaVu Sans"/>
              </a:rPr>
              <a:t>Eichendorffschule </a:t>
            </a:r>
            <a:br/>
            <a:r>
              <a:rPr lang="de-DE" sz="2000" b="0" strike="noStrike" spc="-1">
                <a:solidFill>
                  <a:srgbClr val="000000"/>
                </a:solidFill>
                <a:latin typeface="Arial"/>
                <a:ea typeface="DejaVu Sans"/>
              </a:rPr>
              <a:t>Einzelehrungen (Herr Fischer)</a:t>
            </a:r>
            <a:endParaRPr lang="de-DE" sz="2000" b="0" strike="noStrike" spc="-1">
              <a:latin typeface="Arial"/>
            </a:endParaRPr>
          </a:p>
        </p:txBody>
      </p:sp>
      <p:graphicFrame>
        <p:nvGraphicFramePr>
          <p:cNvPr id="177" name="Tabelle 9_3"/>
          <p:cNvGraphicFramePr/>
          <p:nvPr/>
        </p:nvGraphicFramePr>
        <p:xfrm>
          <a:off x="3414600" y="3277080"/>
          <a:ext cx="6476400" cy="2052240"/>
        </p:xfrm>
        <a:graphic>
          <a:graphicData uri="http://schemas.openxmlformats.org/drawingml/2006/table">
            <a:tbl>
              <a:tblPr/>
              <a:tblGrid>
                <a:gridCol w="32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2000" b="1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2. Runde</a:t>
                      </a:r>
                      <a:endParaRPr lang="de-DE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2000" b="1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3. Runde</a:t>
                      </a:r>
                      <a:endParaRPr lang="de-DE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Tayo Vogel (G7c) 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solidFill>
                      <a:srgbClr val="EBF1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</a:rPr>
                        <a:t>Lukas  Schwerteck (G9a) </a:t>
                      </a: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solidFill>
                      <a:srgbClr val="EBF1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  <a:ea typeface="Microsoft YaHei"/>
                        </a:rPr>
                        <a:t>Theodor Wellner-Bou (G7b) 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B w="12240">
                      <a:solidFill>
                        <a:srgbClr val="70AD47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B w="12240">
                      <a:solidFill>
                        <a:srgbClr val="70AD47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EBF1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1" strike="noStrike" spc="-1">
                          <a:latin typeface="Arial"/>
                          <a:ea typeface="Microsoft YaHei"/>
                        </a:rPr>
                        <a:t>Sieger der Landesrunde: </a:t>
                      </a:r>
                      <a:endParaRPr lang="de-DE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de-DE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  <a:ea typeface="Microsoft YaHei"/>
                        </a:rPr>
                        <a:t>Daniel Schwerteck (G7c) 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EBF1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78" name="Datumsplatzhalter 1_2"/>
          <p:cNvSpPr/>
          <p:nvPr/>
        </p:nvSpPr>
        <p:spPr>
          <a:xfrm>
            <a:off x="838080" y="6356520"/>
            <a:ext cx="2738160" cy="360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de-DE" sz="1200" b="0" strike="noStrike" spc="-1">
                <a:solidFill>
                  <a:srgbClr val="8B8B8B"/>
                </a:solidFill>
                <a:latin typeface="Calibri"/>
                <a:ea typeface="DejaVu Sans"/>
              </a:rPr>
              <a:t>04.06.2024</a:t>
            </a:r>
            <a:endParaRPr lang="de-DE" sz="1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9" name="Picture 1"/>
          <p:cNvPicPr/>
          <p:nvPr/>
        </p:nvPicPr>
        <p:blipFill>
          <a:blip r:embed="rId2"/>
          <a:stretch/>
        </p:blipFill>
        <p:spPr>
          <a:xfrm>
            <a:off x="15120" y="-360"/>
            <a:ext cx="3483360" cy="642600"/>
          </a:xfrm>
          <a:prstGeom prst="rect">
            <a:avLst/>
          </a:prstGeom>
          <a:ln w="0">
            <a:noFill/>
          </a:ln>
        </p:spPr>
      </p:pic>
      <p:pic>
        <p:nvPicPr>
          <p:cNvPr id="180" name="Picture 2"/>
          <p:cNvPicPr/>
          <p:nvPr/>
        </p:nvPicPr>
        <p:blipFill>
          <a:blip r:embed="rId3"/>
          <a:stretch/>
        </p:blipFill>
        <p:spPr>
          <a:xfrm>
            <a:off x="3533040" y="16560"/>
            <a:ext cx="3942360" cy="736560"/>
          </a:xfrm>
          <a:prstGeom prst="rect">
            <a:avLst/>
          </a:prstGeom>
          <a:ln w="0">
            <a:noFill/>
          </a:ln>
        </p:spPr>
      </p:pic>
      <p:pic>
        <p:nvPicPr>
          <p:cNvPr id="181" name="Picture 3"/>
          <p:cNvPicPr/>
          <p:nvPr/>
        </p:nvPicPr>
        <p:blipFill>
          <a:blip r:embed="rId4"/>
          <a:stretch/>
        </p:blipFill>
        <p:spPr>
          <a:xfrm>
            <a:off x="7493760" y="-360"/>
            <a:ext cx="4678200" cy="665280"/>
          </a:xfrm>
          <a:prstGeom prst="rect">
            <a:avLst/>
          </a:prstGeom>
          <a:ln w="0">
            <a:noFill/>
          </a:ln>
        </p:spPr>
      </p:pic>
      <p:sp>
        <p:nvSpPr>
          <p:cNvPr id="182" name="Fußzeilenplatzhalter 2"/>
          <p:cNvSpPr/>
          <p:nvPr/>
        </p:nvSpPr>
        <p:spPr>
          <a:xfrm>
            <a:off x="4038480" y="6356520"/>
            <a:ext cx="4109760" cy="360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de-DE" sz="1200" b="0" strike="noStrike" spc="-1">
                <a:solidFill>
                  <a:srgbClr val="8B8B8B"/>
                </a:solidFill>
                <a:latin typeface="Calibri"/>
                <a:ea typeface="DejaVu Sans"/>
              </a:rPr>
              <a:t>MINT-Spitzenehrung der Bürgerstiftung Kelkheim</a:t>
            </a:r>
            <a:endParaRPr lang="de-DE" sz="1200" b="0" strike="noStrike" spc="-1">
              <a:latin typeface="Arial"/>
            </a:endParaRPr>
          </a:p>
        </p:txBody>
      </p:sp>
      <p:graphicFrame>
        <p:nvGraphicFramePr>
          <p:cNvPr id="183" name="Tabelle 9"/>
          <p:cNvGraphicFramePr/>
          <p:nvPr/>
        </p:nvGraphicFramePr>
        <p:xfrm>
          <a:off x="4211640" y="2530800"/>
          <a:ext cx="4557240" cy="2621040"/>
        </p:xfrm>
        <a:graphic>
          <a:graphicData uri="http://schemas.openxmlformats.org/drawingml/2006/table">
            <a:tbl>
              <a:tblPr/>
              <a:tblGrid>
                <a:gridCol w="4557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5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2000" b="1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Eichendorffschule Kelkheim </a:t>
                      </a:r>
                      <a:endParaRPr lang="de-DE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  <a:ea typeface="Microsoft YaHei"/>
                        </a:rPr>
                        <a:t>Hafsah Awliyaa (G10c) 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EBF1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</a:rPr>
                        <a:t>Karina Brusenko (R9b) </a:t>
                      </a: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  <a:ea typeface="Microsoft YaHei"/>
                        </a:rPr>
                        <a:t>Aliyah Malya (G9d) 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EBF1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  <a:ea typeface="Microsoft YaHei"/>
                        </a:rPr>
                        <a:t>Pia Sophie Marhenke (G9b) 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  <a:ea typeface="Microsoft YaHei"/>
                        </a:rPr>
                        <a:t>Lisa Schepp (R9b) 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EBF1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  <a:ea typeface="Microsoft YaHei"/>
                        </a:rPr>
                        <a:t>Katja Pevzner (G9d) 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84" name="Textfeld 9"/>
          <p:cNvSpPr/>
          <p:nvPr/>
        </p:nvSpPr>
        <p:spPr>
          <a:xfrm>
            <a:off x="15120" y="964800"/>
            <a:ext cx="12156840" cy="1186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de-DE" sz="2800" b="1" strike="noStrike" spc="-1">
                <a:solidFill>
                  <a:srgbClr val="000000"/>
                </a:solidFill>
                <a:latin typeface="Arial"/>
                <a:ea typeface="DejaVu Sans"/>
              </a:rPr>
              <a:t>Teilnahme an der Junior Science Olympiade</a:t>
            </a:r>
            <a:endParaRPr lang="de-DE" sz="2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de-DE" sz="2400" b="0" strike="noStrike" spc="-1">
                <a:solidFill>
                  <a:srgbClr val="000000"/>
                </a:solidFill>
                <a:latin typeface="Arial"/>
                <a:ea typeface="DejaVu Sans"/>
              </a:rPr>
              <a:t>Eichendorffschule Kelkheim</a:t>
            </a:r>
            <a:endParaRPr lang="de-DE" sz="2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de-DE" sz="2000" b="0" strike="noStrike" spc="-1">
                <a:solidFill>
                  <a:srgbClr val="000000"/>
                </a:solidFill>
                <a:latin typeface="Arial"/>
                <a:ea typeface="DejaVu Sans"/>
              </a:rPr>
              <a:t>Einzelehrungen (Herr Fischer)</a:t>
            </a:r>
            <a:endParaRPr lang="de-DE" sz="2000" b="0" strike="noStrike" spc="-1">
              <a:latin typeface="Arial"/>
            </a:endParaRPr>
          </a:p>
        </p:txBody>
      </p:sp>
      <p:sp>
        <p:nvSpPr>
          <p:cNvPr id="185" name="Datumsplatzhalter 1_9"/>
          <p:cNvSpPr/>
          <p:nvPr/>
        </p:nvSpPr>
        <p:spPr>
          <a:xfrm>
            <a:off x="838080" y="6356520"/>
            <a:ext cx="2738160" cy="360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de-DE" sz="1200" b="0" strike="noStrike" spc="-1">
                <a:solidFill>
                  <a:srgbClr val="8B8B8B"/>
                </a:solidFill>
                <a:latin typeface="Calibri"/>
                <a:ea typeface="DejaVu Sans"/>
              </a:rPr>
              <a:t>04.06.2024</a:t>
            </a:r>
            <a:endParaRPr lang="de-DE" sz="1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6" name="Picture 1"/>
          <p:cNvPicPr/>
          <p:nvPr/>
        </p:nvPicPr>
        <p:blipFill>
          <a:blip r:embed="rId2"/>
          <a:stretch/>
        </p:blipFill>
        <p:spPr>
          <a:xfrm>
            <a:off x="15120" y="-360"/>
            <a:ext cx="3483360" cy="642600"/>
          </a:xfrm>
          <a:prstGeom prst="rect">
            <a:avLst/>
          </a:prstGeom>
          <a:ln w="0">
            <a:noFill/>
          </a:ln>
        </p:spPr>
      </p:pic>
      <p:pic>
        <p:nvPicPr>
          <p:cNvPr id="187" name="Picture 2"/>
          <p:cNvPicPr/>
          <p:nvPr/>
        </p:nvPicPr>
        <p:blipFill>
          <a:blip r:embed="rId3"/>
          <a:stretch/>
        </p:blipFill>
        <p:spPr>
          <a:xfrm>
            <a:off x="3533040" y="16560"/>
            <a:ext cx="3942360" cy="736560"/>
          </a:xfrm>
          <a:prstGeom prst="rect">
            <a:avLst/>
          </a:prstGeom>
          <a:ln w="0">
            <a:noFill/>
          </a:ln>
        </p:spPr>
      </p:pic>
      <p:pic>
        <p:nvPicPr>
          <p:cNvPr id="188" name="Picture 3"/>
          <p:cNvPicPr/>
          <p:nvPr/>
        </p:nvPicPr>
        <p:blipFill>
          <a:blip r:embed="rId4"/>
          <a:stretch/>
        </p:blipFill>
        <p:spPr>
          <a:xfrm>
            <a:off x="7493760" y="-360"/>
            <a:ext cx="4678200" cy="665280"/>
          </a:xfrm>
          <a:prstGeom prst="rect">
            <a:avLst/>
          </a:prstGeom>
          <a:ln w="0">
            <a:noFill/>
          </a:ln>
        </p:spPr>
      </p:pic>
      <p:sp>
        <p:nvSpPr>
          <p:cNvPr id="189" name="Fußzeilenplatzhalter 2"/>
          <p:cNvSpPr/>
          <p:nvPr/>
        </p:nvSpPr>
        <p:spPr>
          <a:xfrm>
            <a:off x="4038480" y="6356520"/>
            <a:ext cx="4109760" cy="360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de-DE" sz="1200" b="0" strike="noStrike" spc="-1">
                <a:solidFill>
                  <a:srgbClr val="8B8B8B"/>
                </a:solidFill>
                <a:latin typeface="Calibri"/>
                <a:ea typeface="DejaVu Sans"/>
              </a:rPr>
              <a:t>MINT-Spitzenehrung der Bürgerstiftung Kelkheim</a:t>
            </a:r>
            <a:endParaRPr lang="de-DE" sz="1200" b="0" strike="noStrike" spc="-1">
              <a:latin typeface="Arial"/>
            </a:endParaRPr>
          </a:p>
        </p:txBody>
      </p:sp>
      <p:graphicFrame>
        <p:nvGraphicFramePr>
          <p:cNvPr id="190" name="Tabelle 9"/>
          <p:cNvGraphicFramePr/>
          <p:nvPr/>
        </p:nvGraphicFramePr>
        <p:xfrm>
          <a:off x="521640" y="2535480"/>
          <a:ext cx="10998360" cy="1508640"/>
        </p:xfrm>
        <a:graphic>
          <a:graphicData uri="http://schemas.openxmlformats.org/drawingml/2006/table">
            <a:tbl>
              <a:tblPr/>
              <a:tblGrid>
                <a:gridCol w="374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876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63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5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2000" b="1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1. Preis </a:t>
                      </a:r>
                      <a:endParaRPr lang="de-DE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2000" b="1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2. Preis </a:t>
                      </a:r>
                      <a:endParaRPr lang="de-DE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2000" b="1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3. Preis </a:t>
                      </a:r>
                      <a:endParaRPr lang="de-DE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</a:rPr>
                        <a:t>Tayo Vogel (G7c) </a:t>
                      </a: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EBF1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  <a:ea typeface="Microsoft YaHei"/>
                        </a:rPr>
                        <a:t>Ga Yun Kim (G8b) 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EBF1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</a:rPr>
                        <a:t>Nouran Lemallem (G5b) </a:t>
                      </a: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EBF1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  <a:ea typeface="Microsoft YaHei"/>
                        </a:rPr>
                        <a:t>Jonas Krüger (G6a) 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EBF1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  <a:ea typeface="Microsoft YaHei"/>
                        </a:rPr>
                        <a:t>Jakob Justus Fröhlig (G7b) 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EBF1E8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EBF1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91" name="Textfeld 9"/>
          <p:cNvSpPr/>
          <p:nvPr/>
        </p:nvSpPr>
        <p:spPr>
          <a:xfrm>
            <a:off x="15120" y="964800"/>
            <a:ext cx="12156840" cy="1186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de-DE" sz="2800" b="1" strike="noStrike" spc="-1">
                <a:solidFill>
                  <a:srgbClr val="000000"/>
                </a:solidFill>
                <a:latin typeface="Arial"/>
                <a:ea typeface="DejaVu Sans"/>
              </a:rPr>
              <a:t>Känguruh-Wettbewerb </a:t>
            </a:r>
            <a:endParaRPr lang="de-DE" sz="2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de-DE" sz="2400" b="0" strike="noStrike" spc="-1">
                <a:solidFill>
                  <a:srgbClr val="000000"/>
                </a:solidFill>
                <a:latin typeface="Arial"/>
                <a:ea typeface="DejaVu Sans"/>
              </a:rPr>
              <a:t>Eichendorffschule Kelkheim </a:t>
            </a:r>
            <a:endParaRPr lang="de-DE" sz="2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de-DE" sz="2000" b="0" strike="noStrike" spc="-1">
                <a:solidFill>
                  <a:srgbClr val="000000"/>
                </a:solidFill>
                <a:latin typeface="Arial"/>
                <a:ea typeface="DejaVu Sans"/>
              </a:rPr>
              <a:t>Einzelehrungen (Herr Fischer)</a:t>
            </a:r>
            <a:endParaRPr lang="de-DE" sz="2000" b="0" strike="noStrike" spc="-1">
              <a:latin typeface="Arial"/>
            </a:endParaRPr>
          </a:p>
        </p:txBody>
      </p:sp>
      <p:sp>
        <p:nvSpPr>
          <p:cNvPr id="192" name="Datumsplatzhalter 1_10"/>
          <p:cNvSpPr/>
          <p:nvPr/>
        </p:nvSpPr>
        <p:spPr>
          <a:xfrm>
            <a:off x="838080" y="6356520"/>
            <a:ext cx="2738160" cy="360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de-DE" sz="1200" b="0" strike="noStrike" spc="-1">
                <a:solidFill>
                  <a:srgbClr val="8B8B8B"/>
                </a:solidFill>
                <a:latin typeface="Calibri"/>
                <a:ea typeface="DejaVu Sans"/>
              </a:rPr>
              <a:t>04.06.2024</a:t>
            </a:r>
            <a:endParaRPr lang="de-DE" sz="1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3" name="Picture 1"/>
          <p:cNvPicPr/>
          <p:nvPr/>
        </p:nvPicPr>
        <p:blipFill>
          <a:blip r:embed="rId2"/>
          <a:stretch/>
        </p:blipFill>
        <p:spPr>
          <a:xfrm>
            <a:off x="15120" y="-360"/>
            <a:ext cx="3483360" cy="642600"/>
          </a:xfrm>
          <a:prstGeom prst="rect">
            <a:avLst/>
          </a:prstGeom>
          <a:ln w="0">
            <a:noFill/>
          </a:ln>
        </p:spPr>
      </p:pic>
      <p:pic>
        <p:nvPicPr>
          <p:cNvPr id="194" name="Picture 2"/>
          <p:cNvPicPr/>
          <p:nvPr/>
        </p:nvPicPr>
        <p:blipFill>
          <a:blip r:embed="rId3"/>
          <a:stretch/>
        </p:blipFill>
        <p:spPr>
          <a:xfrm>
            <a:off x="3533040" y="16560"/>
            <a:ext cx="3942360" cy="736560"/>
          </a:xfrm>
          <a:prstGeom prst="rect">
            <a:avLst/>
          </a:prstGeom>
          <a:ln w="0">
            <a:noFill/>
          </a:ln>
        </p:spPr>
      </p:pic>
      <p:pic>
        <p:nvPicPr>
          <p:cNvPr id="195" name="Picture 3"/>
          <p:cNvPicPr/>
          <p:nvPr/>
        </p:nvPicPr>
        <p:blipFill>
          <a:blip r:embed="rId4"/>
          <a:stretch/>
        </p:blipFill>
        <p:spPr>
          <a:xfrm>
            <a:off x="7493760" y="-360"/>
            <a:ext cx="4678200" cy="665280"/>
          </a:xfrm>
          <a:prstGeom prst="rect">
            <a:avLst/>
          </a:prstGeom>
          <a:ln w="0">
            <a:noFill/>
          </a:ln>
        </p:spPr>
      </p:pic>
      <p:sp>
        <p:nvSpPr>
          <p:cNvPr id="196" name="Fußzeilenplatzhalter 2"/>
          <p:cNvSpPr/>
          <p:nvPr/>
        </p:nvSpPr>
        <p:spPr>
          <a:xfrm>
            <a:off x="4038480" y="6356520"/>
            <a:ext cx="4109760" cy="360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de-DE" sz="1200" b="0" strike="noStrike" spc="-1">
                <a:solidFill>
                  <a:srgbClr val="8B8B8B"/>
                </a:solidFill>
                <a:latin typeface="Calibri"/>
                <a:ea typeface="DejaVu Sans"/>
              </a:rPr>
              <a:t>MINT-Spitzenehrung der Bürgerstiftung Kelkheim</a:t>
            </a:r>
            <a:endParaRPr lang="de-DE" sz="1200" b="0" strike="noStrike" spc="-1">
              <a:latin typeface="Arial"/>
            </a:endParaRPr>
          </a:p>
        </p:txBody>
      </p:sp>
      <p:graphicFrame>
        <p:nvGraphicFramePr>
          <p:cNvPr id="197" name="Tabelle 9"/>
          <p:cNvGraphicFramePr/>
          <p:nvPr/>
        </p:nvGraphicFramePr>
        <p:xfrm>
          <a:off x="1692000" y="2258280"/>
          <a:ext cx="8470080" cy="1193760"/>
        </p:xfrm>
        <a:graphic>
          <a:graphicData uri="http://schemas.openxmlformats.org/drawingml/2006/table">
            <a:tbl>
              <a:tblPr/>
              <a:tblGrid>
                <a:gridCol w="4557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12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428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2200" b="1" strike="noStrike" spc="-1">
                          <a:latin typeface="Arial"/>
                        </a:rPr>
                        <a:t>Teilnahme 2. Runde </a:t>
                      </a:r>
                      <a:endParaRPr lang="de-DE" sz="2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70AD4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2000" b="1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Gesamtschule Fischbach</a:t>
                      </a:r>
                      <a:endParaRPr lang="de-DE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2000" b="1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 </a:t>
                      </a:r>
                      <a:endParaRPr lang="de-DE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</a:rPr>
                        <a:t>Fabian Hennings (R9a) </a:t>
                      </a: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EBF1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</a:rPr>
                        <a:t>Ezekiel Hredlicka (R9c) </a:t>
                      </a: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EBF1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98" name="Textfeld 9"/>
          <p:cNvSpPr/>
          <p:nvPr/>
        </p:nvSpPr>
        <p:spPr>
          <a:xfrm>
            <a:off x="15120" y="964800"/>
            <a:ext cx="12156840" cy="1186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de-DE" sz="2800" b="1" strike="noStrike" spc="-1">
                <a:solidFill>
                  <a:srgbClr val="000000"/>
                </a:solidFill>
                <a:latin typeface="Arial"/>
                <a:ea typeface="DejaVu Sans"/>
              </a:rPr>
              <a:t>Jugend-Wettbewerb Informatik </a:t>
            </a:r>
            <a:endParaRPr lang="de-DE" sz="2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de-DE" sz="2400" b="0" strike="noStrike" spc="-1">
                <a:solidFill>
                  <a:srgbClr val="000000"/>
                </a:solidFill>
                <a:latin typeface="Arial"/>
                <a:ea typeface="DejaVu Sans"/>
              </a:rPr>
              <a:t>Gesamtschule Fischbach und Privatgymnasium Dr. Richter </a:t>
            </a:r>
            <a:endParaRPr lang="de-DE" sz="2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de-DE" sz="2000" b="0" strike="noStrike" spc="-1">
                <a:solidFill>
                  <a:srgbClr val="000000"/>
                </a:solidFill>
                <a:latin typeface="Arial"/>
                <a:ea typeface="DejaVu Sans"/>
              </a:rPr>
              <a:t>Einzelehrungen (Frau Winter / Herr Kreß)</a:t>
            </a:r>
            <a:endParaRPr lang="de-DE" sz="2000" b="0" strike="noStrike" spc="-1">
              <a:latin typeface="Arial"/>
            </a:endParaRPr>
          </a:p>
        </p:txBody>
      </p:sp>
      <p:graphicFrame>
        <p:nvGraphicFramePr>
          <p:cNvPr id="199" name="Tabelle 9_2"/>
          <p:cNvGraphicFramePr/>
          <p:nvPr/>
        </p:nvGraphicFramePr>
        <p:xfrm>
          <a:off x="1692000" y="3920400"/>
          <a:ext cx="8470080" cy="2004480"/>
        </p:xfrm>
        <a:graphic>
          <a:graphicData uri="http://schemas.openxmlformats.org/drawingml/2006/table">
            <a:tbl>
              <a:tblPr/>
              <a:tblGrid>
                <a:gridCol w="4557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12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696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2200" b="1" strike="noStrike" spc="-1">
                          <a:latin typeface="Arial"/>
                        </a:rPr>
                        <a:t>Qualifikation 3. Runde </a:t>
                      </a:r>
                      <a:endParaRPr lang="de-DE" sz="2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70AD4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2000" b="1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Gesamtschule Fischbach</a:t>
                      </a:r>
                      <a:endParaRPr lang="de-DE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2000" b="1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Privatgymnasium Dr. Richter </a:t>
                      </a:r>
                      <a:endParaRPr lang="de-DE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</a:rPr>
                        <a:t>Carl Conrad (G10a) </a:t>
                      </a: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EBF1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</a:rPr>
                        <a:t>Niklas Rode (9d) </a:t>
                      </a: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EBF1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5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</a:rPr>
                        <a:t>Ruadhan Hrdlicka (H7a)</a:t>
                      </a: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</a:rPr>
                        <a:t>Max Banken (9c) </a:t>
                      </a: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5000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</a:rPr>
                        <a:t>Lars Keil (8b) </a:t>
                      </a: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00" name="Datumsplatzhalter 1_11"/>
          <p:cNvSpPr/>
          <p:nvPr/>
        </p:nvSpPr>
        <p:spPr>
          <a:xfrm>
            <a:off x="838080" y="6356520"/>
            <a:ext cx="2738160" cy="360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de-DE" sz="1200" b="0" strike="noStrike" spc="-1">
                <a:solidFill>
                  <a:srgbClr val="8B8B8B"/>
                </a:solidFill>
                <a:latin typeface="Calibri"/>
                <a:ea typeface="DejaVu Sans"/>
              </a:rPr>
              <a:t>04.06.2024</a:t>
            </a:r>
            <a:endParaRPr lang="de-DE" sz="1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1" name="Picture 1"/>
          <p:cNvPicPr/>
          <p:nvPr/>
        </p:nvPicPr>
        <p:blipFill>
          <a:blip r:embed="rId2"/>
          <a:stretch/>
        </p:blipFill>
        <p:spPr>
          <a:xfrm>
            <a:off x="15120" y="-360"/>
            <a:ext cx="3483360" cy="642600"/>
          </a:xfrm>
          <a:prstGeom prst="rect">
            <a:avLst/>
          </a:prstGeom>
          <a:ln w="0">
            <a:noFill/>
          </a:ln>
        </p:spPr>
      </p:pic>
      <p:pic>
        <p:nvPicPr>
          <p:cNvPr id="202" name="Picture 2"/>
          <p:cNvPicPr/>
          <p:nvPr/>
        </p:nvPicPr>
        <p:blipFill>
          <a:blip r:embed="rId3"/>
          <a:stretch/>
        </p:blipFill>
        <p:spPr>
          <a:xfrm>
            <a:off x="3533040" y="16560"/>
            <a:ext cx="3942360" cy="736560"/>
          </a:xfrm>
          <a:prstGeom prst="rect">
            <a:avLst/>
          </a:prstGeom>
          <a:ln w="0">
            <a:noFill/>
          </a:ln>
        </p:spPr>
      </p:pic>
      <p:pic>
        <p:nvPicPr>
          <p:cNvPr id="203" name="Picture 3"/>
          <p:cNvPicPr/>
          <p:nvPr/>
        </p:nvPicPr>
        <p:blipFill>
          <a:blip r:embed="rId4"/>
          <a:stretch/>
        </p:blipFill>
        <p:spPr>
          <a:xfrm>
            <a:off x="7493760" y="-360"/>
            <a:ext cx="4678200" cy="665280"/>
          </a:xfrm>
          <a:prstGeom prst="rect">
            <a:avLst/>
          </a:prstGeom>
          <a:ln w="0">
            <a:noFill/>
          </a:ln>
        </p:spPr>
      </p:pic>
      <p:sp>
        <p:nvSpPr>
          <p:cNvPr id="204" name="Fußzeilenplatzhalter 2"/>
          <p:cNvSpPr/>
          <p:nvPr/>
        </p:nvSpPr>
        <p:spPr>
          <a:xfrm>
            <a:off x="4038480" y="6356520"/>
            <a:ext cx="4109760" cy="360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de-DE" sz="1200" b="0" strike="noStrike" spc="-1">
                <a:solidFill>
                  <a:srgbClr val="8B8B8B"/>
                </a:solidFill>
                <a:latin typeface="Calibri"/>
                <a:ea typeface="DejaVu Sans"/>
              </a:rPr>
              <a:t>MINT-Spitzenehrung der Bürgerstiftung Kelkheim</a:t>
            </a:r>
            <a:endParaRPr lang="de-DE" sz="1200" b="0" strike="noStrike" spc="-1">
              <a:latin typeface="Arial"/>
            </a:endParaRPr>
          </a:p>
        </p:txBody>
      </p:sp>
      <p:sp>
        <p:nvSpPr>
          <p:cNvPr id="205" name="Textfeld 9"/>
          <p:cNvSpPr/>
          <p:nvPr/>
        </p:nvSpPr>
        <p:spPr>
          <a:xfrm>
            <a:off x="15120" y="964800"/>
            <a:ext cx="12156840" cy="3503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de-DE" sz="2800" b="1" strike="noStrike" spc="-1">
                <a:solidFill>
                  <a:srgbClr val="000000"/>
                </a:solidFill>
                <a:latin typeface="Arial"/>
                <a:ea typeface="DejaVu Sans"/>
              </a:rPr>
              <a:t>Danke</a:t>
            </a:r>
            <a:endParaRPr lang="de-DE" sz="2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de-DE" sz="2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de-DE" sz="2400" b="0" strike="noStrike" spc="-1">
                <a:solidFill>
                  <a:srgbClr val="000000"/>
                </a:solidFill>
                <a:latin typeface="Arial"/>
                <a:ea typeface="DejaVu Sans"/>
              </a:rPr>
              <a:t>Stellvertretend für alle geehrten Schülerinnen und Schüler der</a:t>
            </a:r>
            <a:endParaRPr lang="de-DE" sz="2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de-DE" sz="2400" b="0" strike="noStrike" spc="-1">
                <a:solidFill>
                  <a:srgbClr val="000000"/>
                </a:solidFill>
                <a:latin typeface="Arial"/>
                <a:ea typeface="DejaVu Sans"/>
              </a:rPr>
              <a:t>Gesamtschule Fischbach, der Eichendorffschule Kelkheim und </a:t>
            </a:r>
            <a:endParaRPr lang="de-DE" sz="2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de-DE" sz="2400" b="0" strike="noStrike" spc="-1">
                <a:solidFill>
                  <a:srgbClr val="000000"/>
                </a:solidFill>
                <a:latin typeface="Arial"/>
                <a:ea typeface="DejaVu Sans"/>
              </a:rPr>
              <a:t>des Privatgymnasiums Dr. Richter </a:t>
            </a:r>
            <a:endParaRPr lang="de-DE" sz="2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de-DE" sz="2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de-DE" sz="2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de-DE" sz="2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de-DE" sz="2400" b="0" strike="noStrike" spc="-1">
                <a:solidFill>
                  <a:srgbClr val="000000"/>
                </a:solidFill>
                <a:latin typeface="Arial"/>
                <a:ea typeface="DejaVu Sans"/>
              </a:rPr>
              <a:t>Dankesworte von Tony Schmidt (10a)</a:t>
            </a:r>
            <a:endParaRPr lang="de-DE" sz="2400" b="0" strike="noStrike" spc="-1">
              <a:latin typeface="Arial"/>
            </a:endParaRPr>
          </a:p>
        </p:txBody>
      </p:sp>
      <p:sp>
        <p:nvSpPr>
          <p:cNvPr id="206" name="Datumsplatzhalter 1_12"/>
          <p:cNvSpPr/>
          <p:nvPr/>
        </p:nvSpPr>
        <p:spPr>
          <a:xfrm>
            <a:off x="838080" y="6356520"/>
            <a:ext cx="2738160" cy="360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de-DE" sz="1200" b="0" strike="noStrike" spc="-1">
                <a:solidFill>
                  <a:srgbClr val="8B8B8B"/>
                </a:solidFill>
                <a:latin typeface="Calibri"/>
                <a:ea typeface="DejaVu Sans"/>
              </a:rPr>
              <a:t>04.06.2024</a:t>
            </a:r>
            <a:endParaRPr lang="de-DE" sz="1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" name="Picture 1"/>
          <p:cNvPicPr/>
          <p:nvPr/>
        </p:nvPicPr>
        <p:blipFill>
          <a:blip r:embed="rId2"/>
          <a:stretch/>
        </p:blipFill>
        <p:spPr>
          <a:xfrm>
            <a:off x="15120" y="-360"/>
            <a:ext cx="3483360" cy="642600"/>
          </a:xfrm>
          <a:prstGeom prst="rect">
            <a:avLst/>
          </a:prstGeom>
          <a:ln w="0">
            <a:noFill/>
          </a:ln>
        </p:spPr>
      </p:pic>
      <p:pic>
        <p:nvPicPr>
          <p:cNvPr id="208" name="Picture 2"/>
          <p:cNvPicPr/>
          <p:nvPr/>
        </p:nvPicPr>
        <p:blipFill>
          <a:blip r:embed="rId3"/>
          <a:stretch/>
        </p:blipFill>
        <p:spPr>
          <a:xfrm>
            <a:off x="3533040" y="16560"/>
            <a:ext cx="3942360" cy="736560"/>
          </a:xfrm>
          <a:prstGeom prst="rect">
            <a:avLst/>
          </a:prstGeom>
          <a:ln w="0">
            <a:noFill/>
          </a:ln>
        </p:spPr>
      </p:pic>
      <p:pic>
        <p:nvPicPr>
          <p:cNvPr id="209" name="Picture 3"/>
          <p:cNvPicPr/>
          <p:nvPr/>
        </p:nvPicPr>
        <p:blipFill>
          <a:blip r:embed="rId4"/>
          <a:stretch/>
        </p:blipFill>
        <p:spPr>
          <a:xfrm>
            <a:off x="7493760" y="-360"/>
            <a:ext cx="4678200" cy="665280"/>
          </a:xfrm>
          <a:prstGeom prst="rect">
            <a:avLst/>
          </a:prstGeom>
          <a:ln w="0">
            <a:noFill/>
          </a:ln>
        </p:spPr>
      </p:pic>
      <p:sp>
        <p:nvSpPr>
          <p:cNvPr id="210" name="Fußzeilenplatzhalter 2"/>
          <p:cNvSpPr/>
          <p:nvPr/>
        </p:nvSpPr>
        <p:spPr>
          <a:xfrm>
            <a:off x="4038480" y="6356520"/>
            <a:ext cx="4109760" cy="360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de-DE" sz="1200" b="0" strike="noStrike" spc="-1">
                <a:solidFill>
                  <a:srgbClr val="8B8B8B"/>
                </a:solidFill>
                <a:latin typeface="Calibri"/>
                <a:ea typeface="DejaVu Sans"/>
              </a:rPr>
              <a:t>MINT-Spitzenehrung der Bürgerstiftung Kelkheim</a:t>
            </a:r>
            <a:endParaRPr lang="de-DE" sz="1200" b="0" strike="noStrike" spc="-1">
              <a:latin typeface="Arial"/>
            </a:endParaRPr>
          </a:p>
        </p:txBody>
      </p:sp>
      <p:sp>
        <p:nvSpPr>
          <p:cNvPr id="211" name="Textfeld 9"/>
          <p:cNvSpPr/>
          <p:nvPr/>
        </p:nvSpPr>
        <p:spPr>
          <a:xfrm>
            <a:off x="15120" y="964800"/>
            <a:ext cx="12156840" cy="942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de-DE" sz="2800" b="1" strike="noStrike" spc="-1">
                <a:solidFill>
                  <a:srgbClr val="000000"/>
                </a:solidFill>
                <a:latin typeface="Arial"/>
                <a:ea typeface="DejaVu Sans"/>
              </a:rPr>
              <a:t>Abschluss</a:t>
            </a:r>
            <a:endParaRPr lang="de-DE" sz="2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de-DE" sz="2800" b="0" strike="noStrike" spc="-1">
              <a:latin typeface="Arial"/>
            </a:endParaRPr>
          </a:p>
        </p:txBody>
      </p:sp>
      <p:sp>
        <p:nvSpPr>
          <p:cNvPr id="212" name="Rectangle 2"/>
          <p:cNvSpPr/>
          <p:nvPr/>
        </p:nvSpPr>
        <p:spPr>
          <a:xfrm>
            <a:off x="503280" y="2459160"/>
            <a:ext cx="10897560" cy="2687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422280" indent="-312480">
              <a:lnSpc>
                <a:spcPct val="90000"/>
              </a:lnSpc>
              <a:spcBef>
                <a:spcPts val="3351"/>
              </a:spcBef>
              <a:buClr>
                <a:srgbClr val="000000"/>
              </a:buClr>
              <a:buSzPct val="44000"/>
              <a:buFont typeface="Wingdings" charset="2"/>
              <a:buChar char=""/>
              <a:tabLst>
                <a:tab pos="422280" algn="l"/>
                <a:tab pos="527040" algn="l"/>
                <a:tab pos="976320" algn="l"/>
                <a:tab pos="1425600" algn="l"/>
                <a:tab pos="1874880" algn="l"/>
                <a:tab pos="2324160" algn="l"/>
                <a:tab pos="2773440" algn="l"/>
                <a:tab pos="3222720" algn="l"/>
                <a:tab pos="3672000" algn="l"/>
                <a:tab pos="4121280" algn="l"/>
                <a:tab pos="4570560" algn="l"/>
                <a:tab pos="5019840" algn="l"/>
                <a:tab pos="5468760" algn="l"/>
                <a:tab pos="5918040" algn="l"/>
                <a:tab pos="6367320" algn="l"/>
                <a:tab pos="6816600" algn="l"/>
                <a:tab pos="7265880" algn="l"/>
                <a:tab pos="7715160" algn="l"/>
                <a:tab pos="8164440" algn="l"/>
                <a:tab pos="8613720" algn="l"/>
                <a:tab pos="9063000" algn="l"/>
              </a:tabLst>
            </a:pPr>
            <a:r>
              <a:rPr lang="de-DE" sz="2400" b="0" strike="noStrike" spc="-1">
                <a:solidFill>
                  <a:srgbClr val="000000"/>
                </a:solidFill>
                <a:latin typeface="Arial"/>
                <a:ea typeface="DejaVu Sans"/>
              </a:rPr>
              <a:t>Alle Preisträgerinnen und Preisträger versammeln sich jetzt vor dem Rathaus für ein gemeinsames Abschlussfoto</a:t>
            </a:r>
            <a:endParaRPr lang="de-DE" sz="2400" b="0" strike="noStrike" spc="-1">
              <a:latin typeface="Arial"/>
            </a:endParaRPr>
          </a:p>
          <a:p>
            <a:pPr marL="422280" indent="-312480">
              <a:lnSpc>
                <a:spcPct val="90000"/>
              </a:lnSpc>
              <a:spcBef>
                <a:spcPts val="3351"/>
              </a:spcBef>
              <a:buClr>
                <a:srgbClr val="000000"/>
              </a:buClr>
              <a:buSzPct val="44000"/>
              <a:buFont typeface="Wingdings" charset="2"/>
              <a:buChar char=""/>
              <a:tabLst>
                <a:tab pos="422280" algn="l"/>
                <a:tab pos="527040" algn="l"/>
                <a:tab pos="976320" algn="l"/>
                <a:tab pos="1425600" algn="l"/>
                <a:tab pos="1874880" algn="l"/>
                <a:tab pos="2324160" algn="l"/>
                <a:tab pos="2773440" algn="l"/>
                <a:tab pos="3222720" algn="l"/>
                <a:tab pos="3672000" algn="l"/>
                <a:tab pos="4121280" algn="l"/>
                <a:tab pos="4570560" algn="l"/>
                <a:tab pos="5019840" algn="l"/>
                <a:tab pos="5468760" algn="l"/>
                <a:tab pos="5918040" algn="l"/>
                <a:tab pos="6367320" algn="l"/>
                <a:tab pos="6816600" algn="l"/>
                <a:tab pos="7265880" algn="l"/>
                <a:tab pos="7715160" algn="l"/>
                <a:tab pos="8164440" algn="l"/>
                <a:tab pos="8613720" algn="l"/>
                <a:tab pos="9063000" algn="l"/>
              </a:tabLst>
            </a:pPr>
            <a:r>
              <a:rPr lang="de-DE" sz="2400" b="0" strike="noStrike" spc="-1">
                <a:solidFill>
                  <a:srgbClr val="000000"/>
                </a:solidFill>
                <a:latin typeface="Arial"/>
                <a:ea typeface="DejaVu Sans"/>
              </a:rPr>
              <a:t>Anschließend können alle Gäste die Ausstellungen bzw. Präsentationen besuchen</a:t>
            </a:r>
            <a:endParaRPr lang="de-DE" sz="2400" b="0" strike="noStrike" spc="-1">
              <a:latin typeface="Arial"/>
            </a:endParaRPr>
          </a:p>
          <a:p>
            <a:pPr marL="422280" indent="-312480">
              <a:lnSpc>
                <a:spcPct val="90000"/>
              </a:lnSpc>
              <a:spcBef>
                <a:spcPts val="3351"/>
              </a:spcBef>
              <a:buClr>
                <a:srgbClr val="000000"/>
              </a:buClr>
              <a:buSzPct val="44000"/>
              <a:buFont typeface="Wingdings" charset="2"/>
              <a:buChar char=""/>
              <a:tabLst>
                <a:tab pos="422280" algn="l"/>
                <a:tab pos="527040" algn="l"/>
                <a:tab pos="976320" algn="l"/>
                <a:tab pos="1425600" algn="l"/>
                <a:tab pos="1874880" algn="l"/>
                <a:tab pos="2324160" algn="l"/>
                <a:tab pos="2773440" algn="l"/>
                <a:tab pos="3222720" algn="l"/>
                <a:tab pos="3672000" algn="l"/>
                <a:tab pos="4121280" algn="l"/>
                <a:tab pos="4570560" algn="l"/>
                <a:tab pos="5019840" algn="l"/>
                <a:tab pos="5468760" algn="l"/>
                <a:tab pos="5918040" algn="l"/>
                <a:tab pos="6367320" algn="l"/>
                <a:tab pos="6816600" algn="l"/>
                <a:tab pos="7265880" algn="l"/>
                <a:tab pos="7715160" algn="l"/>
                <a:tab pos="8164440" algn="l"/>
                <a:tab pos="8613720" algn="l"/>
                <a:tab pos="9063000" algn="l"/>
              </a:tabLst>
            </a:pPr>
            <a:r>
              <a:rPr lang="de-DE" sz="2400" b="0" strike="noStrike" spc="-1">
                <a:solidFill>
                  <a:srgbClr val="000000"/>
                </a:solidFill>
                <a:latin typeface="Arial"/>
                <a:ea typeface="DejaVu Sans"/>
              </a:rPr>
              <a:t>Die Bürgerstiftung Kelkheim lädt zu einem kleinen Imbiss im Foyer ein</a:t>
            </a:r>
            <a:endParaRPr lang="de-DE" sz="2400" b="0" strike="noStrike" spc="-1">
              <a:latin typeface="Arial"/>
            </a:endParaRPr>
          </a:p>
        </p:txBody>
      </p:sp>
      <p:sp>
        <p:nvSpPr>
          <p:cNvPr id="213" name="Datumsplatzhalter 1_13"/>
          <p:cNvSpPr/>
          <p:nvPr/>
        </p:nvSpPr>
        <p:spPr>
          <a:xfrm>
            <a:off x="838080" y="6356520"/>
            <a:ext cx="2738160" cy="360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de-DE" sz="1200" b="0" strike="noStrike" spc="-1">
                <a:solidFill>
                  <a:srgbClr val="8B8B8B"/>
                </a:solidFill>
                <a:latin typeface="Calibri"/>
                <a:ea typeface="DejaVu Sans"/>
              </a:rPr>
              <a:t>04.06.2024</a:t>
            </a:r>
            <a:endParaRPr lang="de-DE" sz="1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Picture 1"/>
          <p:cNvPicPr/>
          <p:nvPr/>
        </p:nvPicPr>
        <p:blipFill>
          <a:blip r:embed="rId2"/>
          <a:stretch/>
        </p:blipFill>
        <p:spPr>
          <a:xfrm>
            <a:off x="15120" y="-360"/>
            <a:ext cx="3483360" cy="642600"/>
          </a:xfrm>
          <a:prstGeom prst="rect">
            <a:avLst/>
          </a:prstGeom>
          <a:ln w="0">
            <a:noFill/>
          </a:ln>
        </p:spPr>
      </p:pic>
      <p:pic>
        <p:nvPicPr>
          <p:cNvPr id="53" name="Picture 2"/>
          <p:cNvPicPr/>
          <p:nvPr/>
        </p:nvPicPr>
        <p:blipFill>
          <a:blip r:embed="rId3"/>
          <a:stretch/>
        </p:blipFill>
        <p:spPr>
          <a:xfrm>
            <a:off x="3533040" y="16560"/>
            <a:ext cx="3942360" cy="736560"/>
          </a:xfrm>
          <a:prstGeom prst="rect">
            <a:avLst/>
          </a:prstGeom>
          <a:ln w="0">
            <a:noFill/>
          </a:ln>
        </p:spPr>
      </p:pic>
      <p:pic>
        <p:nvPicPr>
          <p:cNvPr id="54" name="Picture 3"/>
          <p:cNvPicPr/>
          <p:nvPr/>
        </p:nvPicPr>
        <p:blipFill>
          <a:blip r:embed="rId4"/>
          <a:stretch/>
        </p:blipFill>
        <p:spPr>
          <a:xfrm>
            <a:off x="7493760" y="-360"/>
            <a:ext cx="4678200" cy="665280"/>
          </a:xfrm>
          <a:prstGeom prst="rect">
            <a:avLst/>
          </a:prstGeom>
          <a:ln w="0">
            <a:noFill/>
          </a:ln>
        </p:spPr>
      </p:pic>
      <p:sp>
        <p:nvSpPr>
          <p:cNvPr id="55" name="Datumsplatzhalter 1"/>
          <p:cNvSpPr/>
          <p:nvPr/>
        </p:nvSpPr>
        <p:spPr>
          <a:xfrm>
            <a:off x="838080" y="6356520"/>
            <a:ext cx="2738160" cy="360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de-DE" sz="1200" b="0" strike="noStrike" spc="-1">
                <a:solidFill>
                  <a:srgbClr val="8B8B8B"/>
                </a:solidFill>
                <a:latin typeface="Calibri"/>
                <a:ea typeface="DejaVu Sans"/>
              </a:rPr>
              <a:t>04.06.2024</a:t>
            </a:r>
            <a:endParaRPr lang="de-DE" sz="1200" b="0" strike="noStrike" spc="-1">
              <a:latin typeface="Arial"/>
            </a:endParaRPr>
          </a:p>
        </p:txBody>
      </p:sp>
      <p:sp>
        <p:nvSpPr>
          <p:cNvPr id="56" name="Fußzeilenplatzhalter 2"/>
          <p:cNvSpPr/>
          <p:nvPr/>
        </p:nvSpPr>
        <p:spPr>
          <a:xfrm>
            <a:off x="4038480" y="6356520"/>
            <a:ext cx="4109760" cy="360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de-DE" sz="1200" b="0" strike="noStrike" spc="-1">
                <a:solidFill>
                  <a:srgbClr val="8B8B8B"/>
                </a:solidFill>
                <a:latin typeface="Calibri"/>
                <a:ea typeface="DejaVu Sans"/>
              </a:rPr>
              <a:t>MINT-Spitzenehrung der Bürgerstiftung Kelkheim</a:t>
            </a:r>
            <a:endParaRPr lang="de-DE" sz="1200" b="0" strike="noStrike" spc="-1">
              <a:latin typeface="Arial"/>
            </a:endParaRPr>
          </a:p>
        </p:txBody>
      </p:sp>
      <p:sp>
        <p:nvSpPr>
          <p:cNvPr id="57" name="Rectangle 1"/>
          <p:cNvSpPr/>
          <p:nvPr/>
        </p:nvSpPr>
        <p:spPr>
          <a:xfrm>
            <a:off x="0" y="758160"/>
            <a:ext cx="12171960" cy="622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rmAutofit/>
          </a:bodyPr>
          <a:lstStyle/>
          <a:p>
            <a:pPr algn="ctr">
              <a:lnSpc>
                <a:spcPct val="90000"/>
              </a:lnSpc>
              <a:tabLst>
                <a:tab pos="0" algn="l"/>
                <a:tab pos="447840" algn="l"/>
                <a:tab pos="896760" algn="l"/>
                <a:tab pos="1346040" algn="l"/>
                <a:tab pos="1795320" algn="l"/>
                <a:tab pos="2244600" algn="l"/>
                <a:tab pos="2693880" algn="l"/>
                <a:tab pos="3143160" algn="l"/>
                <a:tab pos="3592440" algn="l"/>
                <a:tab pos="4041720" algn="l"/>
                <a:tab pos="4491000" algn="l"/>
                <a:tab pos="4940280" algn="l"/>
                <a:tab pos="5389560" algn="l"/>
                <a:tab pos="5838840" algn="l"/>
                <a:tab pos="6288120" algn="l"/>
                <a:tab pos="6737400" algn="l"/>
                <a:tab pos="7186680" algn="l"/>
                <a:tab pos="7635960" algn="l"/>
                <a:tab pos="8085240" algn="l"/>
                <a:tab pos="8534520" algn="l"/>
                <a:tab pos="8983800" algn="l"/>
                <a:tab pos="8985240" algn="l"/>
              </a:tabLst>
            </a:pPr>
            <a:r>
              <a:rPr lang="de-DE" sz="2800" b="1" strike="noStrike" spc="-1">
                <a:solidFill>
                  <a:srgbClr val="000000"/>
                </a:solidFill>
                <a:latin typeface="Arial"/>
                <a:ea typeface="DejaVu Sans"/>
              </a:rPr>
              <a:t>Programm</a:t>
            </a:r>
            <a:endParaRPr lang="de-DE" sz="2800" b="0" strike="noStrike" spc="-1">
              <a:latin typeface="Arial"/>
            </a:endParaRPr>
          </a:p>
        </p:txBody>
      </p:sp>
      <p:sp>
        <p:nvSpPr>
          <p:cNvPr id="58" name="Rectangle 2"/>
          <p:cNvSpPr/>
          <p:nvPr/>
        </p:nvSpPr>
        <p:spPr>
          <a:xfrm>
            <a:off x="274680" y="1611360"/>
            <a:ext cx="11683800" cy="4740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72000"/>
          </a:bodyPr>
          <a:lstStyle/>
          <a:p>
            <a:pPr marL="228600" indent="-22356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  <a:tab pos="104760" algn="l"/>
                <a:tab pos="554040" algn="l"/>
                <a:tab pos="1003320" algn="l"/>
                <a:tab pos="1452600" algn="l"/>
                <a:tab pos="1901880" algn="l"/>
                <a:tab pos="2351160" algn="l"/>
                <a:tab pos="2800440" algn="l"/>
                <a:tab pos="3249720" algn="l"/>
                <a:tab pos="3699000" algn="l"/>
                <a:tab pos="4148280" algn="l"/>
                <a:tab pos="4597560" algn="l"/>
                <a:tab pos="5046840" algn="l"/>
                <a:tab pos="5495760" algn="l"/>
                <a:tab pos="5945040" algn="l"/>
                <a:tab pos="6394320" algn="l"/>
                <a:tab pos="6843600" algn="l"/>
                <a:tab pos="7292880" algn="l"/>
                <a:tab pos="7742160" algn="l"/>
                <a:tab pos="8191440" algn="l"/>
                <a:tab pos="8640720" algn="l"/>
                <a:tab pos="8985240" algn="l"/>
              </a:tabLst>
            </a:pPr>
            <a:r>
              <a:rPr lang="de-DE" sz="2200" b="0" strike="noStrike" spc="-1">
                <a:solidFill>
                  <a:srgbClr val="000000"/>
                </a:solidFill>
                <a:latin typeface="Arial"/>
                <a:ea typeface="DejaVu Sans"/>
              </a:rPr>
              <a:t>Begrüßung Hr. Dr. Kübel, 2. Vorsitzender der Bürgerstiftung</a:t>
            </a:r>
            <a:endParaRPr lang="de-DE" sz="2200" b="0" strike="noStrike" spc="-1">
              <a:latin typeface="Arial"/>
            </a:endParaRPr>
          </a:p>
          <a:p>
            <a:pPr marL="228600" indent="-223560">
              <a:lnSpc>
                <a:spcPct val="90000"/>
              </a:lnSpc>
              <a:spcBef>
                <a:spcPts val="1100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  <a:tab pos="104760" algn="l"/>
                <a:tab pos="554040" algn="l"/>
                <a:tab pos="1003320" algn="l"/>
                <a:tab pos="1452600" algn="l"/>
                <a:tab pos="1901880" algn="l"/>
                <a:tab pos="2351160" algn="l"/>
                <a:tab pos="2800440" algn="l"/>
                <a:tab pos="3249720" algn="l"/>
                <a:tab pos="3699000" algn="l"/>
                <a:tab pos="4148280" algn="l"/>
                <a:tab pos="4597560" algn="l"/>
                <a:tab pos="5046840" algn="l"/>
                <a:tab pos="5495760" algn="l"/>
                <a:tab pos="5945040" algn="l"/>
                <a:tab pos="6394320" algn="l"/>
                <a:tab pos="6843600" algn="l"/>
                <a:tab pos="7292880" algn="l"/>
                <a:tab pos="7742160" algn="l"/>
                <a:tab pos="8191440" algn="l"/>
                <a:tab pos="8640720" algn="l"/>
                <a:tab pos="8985240" algn="l"/>
              </a:tabLst>
            </a:pPr>
            <a:r>
              <a:rPr lang="de-DE" sz="2200" b="0" strike="noStrike" spc="-1">
                <a:solidFill>
                  <a:srgbClr val="000000"/>
                </a:solidFill>
                <a:latin typeface="Arial"/>
                <a:ea typeface="DejaVu Sans"/>
              </a:rPr>
              <a:t>Ansprache Hr. Bürgermeister Kündiger</a:t>
            </a:r>
            <a:endParaRPr lang="de-DE" sz="2200" b="0" strike="noStrike" spc="-1">
              <a:latin typeface="Arial"/>
            </a:endParaRPr>
          </a:p>
          <a:p>
            <a:pPr marL="228600" indent="-223560">
              <a:lnSpc>
                <a:spcPct val="90000"/>
              </a:lnSpc>
              <a:spcBef>
                <a:spcPts val="1100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  <a:tab pos="104760" algn="l"/>
                <a:tab pos="554040" algn="l"/>
                <a:tab pos="1003320" algn="l"/>
                <a:tab pos="1452600" algn="l"/>
                <a:tab pos="1901880" algn="l"/>
                <a:tab pos="2351160" algn="l"/>
                <a:tab pos="2800440" algn="l"/>
                <a:tab pos="3249720" algn="l"/>
                <a:tab pos="3699000" algn="l"/>
                <a:tab pos="4148280" algn="l"/>
                <a:tab pos="4597560" algn="l"/>
                <a:tab pos="5046840" algn="l"/>
                <a:tab pos="5495760" algn="l"/>
                <a:tab pos="5945040" algn="l"/>
                <a:tab pos="6394320" algn="l"/>
                <a:tab pos="6843600" algn="l"/>
                <a:tab pos="7292880" algn="l"/>
                <a:tab pos="7742160" algn="l"/>
                <a:tab pos="8191440" algn="l"/>
                <a:tab pos="8640720" algn="l"/>
                <a:tab pos="8985240" algn="l"/>
              </a:tabLst>
            </a:pPr>
            <a:r>
              <a:rPr lang="de-DE" sz="2200" b="0" strike="noStrike" spc="-1">
                <a:solidFill>
                  <a:srgbClr val="000000"/>
                </a:solidFill>
                <a:latin typeface="Arial"/>
                <a:ea typeface="DejaVu Sans"/>
              </a:rPr>
              <a:t>Verleihung der Preise in folgenden Gruppen</a:t>
            </a:r>
            <a:endParaRPr lang="de-DE" sz="22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100"/>
              </a:spcBef>
              <a:tabLst>
                <a:tab pos="0" algn="l"/>
              </a:tabLst>
            </a:pPr>
            <a:endParaRPr lang="de-DE" sz="2200" b="0" strike="noStrike" spc="-1">
              <a:latin typeface="Arial"/>
            </a:endParaRPr>
          </a:p>
          <a:p>
            <a:pPr marL="853920" lvl="1" indent="-31392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75000"/>
              <a:buFont typeface="Symbol"/>
              <a:buChar char=""/>
              <a:tabLst>
                <a:tab pos="0" algn="l"/>
                <a:tab pos="104760" algn="l"/>
                <a:tab pos="554040" algn="l"/>
                <a:tab pos="1003320" algn="l"/>
                <a:tab pos="1452600" algn="l"/>
                <a:tab pos="1901880" algn="l"/>
                <a:tab pos="2351160" algn="l"/>
                <a:tab pos="2800440" algn="l"/>
                <a:tab pos="3249720" algn="l"/>
                <a:tab pos="3699000" algn="l"/>
                <a:tab pos="4148280" algn="l"/>
                <a:tab pos="4597560" algn="l"/>
                <a:tab pos="5046840" algn="l"/>
                <a:tab pos="5495760" algn="l"/>
                <a:tab pos="5945040" algn="l"/>
                <a:tab pos="6394320" algn="l"/>
                <a:tab pos="6843600" algn="l"/>
                <a:tab pos="7292880" algn="l"/>
                <a:tab pos="7742160" algn="l"/>
                <a:tab pos="8191440" algn="l"/>
                <a:tab pos="8640720" algn="l"/>
                <a:tab pos="8985240" algn="l"/>
              </a:tabLst>
            </a:pPr>
            <a:r>
              <a:rPr lang="de-DE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Gruppenehrungen: </a:t>
            </a:r>
            <a:endParaRPr lang="de-DE" sz="1800" b="0" strike="noStrike" spc="-1">
              <a:latin typeface="Arial"/>
            </a:endParaRPr>
          </a:p>
          <a:p>
            <a:pPr marL="534960">
              <a:lnSpc>
                <a:spcPct val="90000"/>
              </a:lnSpc>
              <a:spcBef>
                <a:spcPts val="499"/>
              </a:spcBef>
              <a:tabLst>
                <a:tab pos="0" algn="l"/>
              </a:tabLst>
            </a:pPr>
            <a:r>
              <a:rPr lang="de-DE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 				Naturwissenschaftliche AG u.a.:</a:t>
            </a:r>
            <a:endParaRPr lang="de-DE" sz="1800" b="0" strike="noStrike" spc="-1">
              <a:latin typeface="Arial"/>
            </a:endParaRPr>
          </a:p>
          <a:p>
            <a:pPr marL="534960">
              <a:lnSpc>
                <a:spcPct val="90000"/>
              </a:lnSpc>
              <a:spcBef>
                <a:spcPts val="499"/>
              </a:spcBef>
              <a:tabLst>
                <a:tab pos="0" algn="l"/>
              </a:tabLst>
            </a:pPr>
            <a:r>
              <a:rPr lang="de-DE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		       Denk Mit – Mach Mit,  Robotik, Programmieren, Calliope, Film, MINT+ Lab, </a:t>
            </a:r>
            <a:endParaRPr lang="de-DE" sz="1800" b="0" strike="noStrike" spc="-1">
              <a:latin typeface="Arial"/>
            </a:endParaRPr>
          </a:p>
          <a:p>
            <a:pPr marL="534960">
              <a:lnSpc>
                <a:spcPct val="90000"/>
              </a:lnSpc>
              <a:spcBef>
                <a:spcPts val="499"/>
              </a:spcBef>
              <a:tabLst>
                <a:tab pos="0" algn="l"/>
              </a:tabLst>
            </a:pPr>
            <a:r>
              <a:rPr lang="de-DE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 		Mathe für Könner, Bolyaiwettbewerb</a:t>
            </a:r>
            <a:endParaRPr lang="de-DE" sz="1800" b="0" strike="noStrike" spc="-1">
              <a:latin typeface="Arial"/>
            </a:endParaRPr>
          </a:p>
          <a:p>
            <a:pPr marL="534960">
              <a:lnSpc>
                <a:spcPct val="90000"/>
              </a:lnSpc>
              <a:spcBef>
                <a:spcPts val="499"/>
              </a:spcBef>
              <a:tabLst>
                <a:tab pos="0" algn="l"/>
                <a:tab pos="104760" algn="l"/>
                <a:tab pos="554040" algn="l"/>
                <a:tab pos="1003320" algn="l"/>
                <a:tab pos="1452600" algn="l"/>
                <a:tab pos="1901880" algn="l"/>
                <a:tab pos="2351160" algn="l"/>
                <a:tab pos="2800440" algn="l"/>
                <a:tab pos="3249720" algn="l"/>
                <a:tab pos="3699000" algn="l"/>
                <a:tab pos="4148280" algn="l"/>
                <a:tab pos="4597560" algn="l"/>
                <a:tab pos="5046840" algn="l"/>
                <a:tab pos="5495760" algn="l"/>
                <a:tab pos="5945040" algn="l"/>
                <a:tab pos="6394320" algn="l"/>
                <a:tab pos="6843600" algn="l"/>
                <a:tab pos="7292880" algn="l"/>
                <a:tab pos="7742160" algn="l"/>
                <a:tab pos="8191440" algn="l"/>
                <a:tab pos="8640720" algn="l"/>
                <a:tab pos="8985240" algn="l"/>
              </a:tabLst>
            </a:pPr>
            <a:endParaRPr lang="de-DE" sz="1800" b="0" strike="noStrike" spc="-1">
              <a:latin typeface="Arial"/>
            </a:endParaRPr>
          </a:p>
          <a:p>
            <a:pPr marL="853920" lvl="1" indent="-31392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75000"/>
              <a:buFont typeface="Symbol"/>
              <a:buChar char=""/>
              <a:tabLst>
                <a:tab pos="0" algn="l"/>
                <a:tab pos="104760" algn="l"/>
                <a:tab pos="554040" algn="l"/>
                <a:tab pos="1003320" algn="l"/>
                <a:tab pos="1452600" algn="l"/>
                <a:tab pos="1901880" algn="l"/>
                <a:tab pos="2351160" algn="l"/>
                <a:tab pos="2800440" algn="l"/>
                <a:tab pos="3249720" algn="l"/>
                <a:tab pos="3699000" algn="l"/>
                <a:tab pos="4148280" algn="l"/>
                <a:tab pos="4597560" algn="l"/>
                <a:tab pos="5046840" algn="l"/>
                <a:tab pos="5495760" algn="l"/>
                <a:tab pos="5945040" algn="l"/>
                <a:tab pos="6394320" algn="l"/>
                <a:tab pos="6843600" algn="l"/>
                <a:tab pos="7292880" algn="l"/>
                <a:tab pos="7742160" algn="l"/>
                <a:tab pos="8191440" algn="l"/>
                <a:tab pos="8640720" algn="l"/>
                <a:tab pos="8985240" algn="l"/>
              </a:tabLst>
            </a:pPr>
            <a:r>
              <a:rPr lang="de-DE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Einzelehrungen:</a:t>
            </a:r>
            <a:endParaRPr lang="de-DE" sz="1800" b="0" strike="noStrike" spc="-1">
              <a:latin typeface="Arial"/>
            </a:endParaRPr>
          </a:p>
          <a:p>
            <a:pPr marL="992160">
              <a:lnSpc>
                <a:spcPct val="90000"/>
              </a:lnSpc>
              <a:spcBef>
                <a:spcPts val="499"/>
              </a:spcBef>
              <a:tabLst>
                <a:tab pos="0" algn="l"/>
              </a:tabLst>
            </a:pPr>
            <a:r>
              <a:rPr lang="de-DE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MINT-Wettbewerbe z.B.: </a:t>
            </a:r>
            <a:endParaRPr lang="de-DE" sz="1800" b="0" strike="noStrike" spc="-1">
              <a:latin typeface="Arial"/>
            </a:endParaRPr>
          </a:p>
          <a:p>
            <a:pPr marL="992160">
              <a:lnSpc>
                <a:spcPct val="90000"/>
              </a:lnSpc>
              <a:spcBef>
                <a:spcPts val="499"/>
              </a:spcBef>
              <a:tabLst>
                <a:tab pos="0" algn="l"/>
              </a:tabLst>
            </a:pPr>
            <a:r>
              <a:rPr lang="de-DE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Mathewettbewerb der 8. Klassen, Mathe-Olympiade, </a:t>
            </a:r>
            <a:endParaRPr lang="de-DE" sz="1800" b="0" strike="noStrike" spc="-1">
              <a:latin typeface="Arial"/>
            </a:endParaRPr>
          </a:p>
          <a:p>
            <a:pPr marL="992160">
              <a:lnSpc>
                <a:spcPct val="90000"/>
              </a:lnSpc>
              <a:spcBef>
                <a:spcPts val="499"/>
              </a:spcBef>
              <a:tabLst>
                <a:tab pos="0" algn="l"/>
              </a:tabLst>
            </a:pPr>
            <a:r>
              <a:rPr lang="de-DE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Junior Science Olympiade, Jugend-Wettbewerb Informatik  </a:t>
            </a:r>
            <a:endParaRPr lang="de-DE" sz="1800" b="0" strike="noStrike" spc="-1">
              <a:latin typeface="Arial"/>
            </a:endParaRPr>
          </a:p>
          <a:p>
            <a:pPr marL="992160">
              <a:lnSpc>
                <a:spcPct val="90000"/>
              </a:lnSpc>
              <a:spcBef>
                <a:spcPts val="499"/>
              </a:spcBef>
              <a:tabLst>
                <a:tab pos="0" algn="l"/>
                <a:tab pos="104760" algn="l"/>
                <a:tab pos="554040" algn="l"/>
                <a:tab pos="1003320" algn="l"/>
                <a:tab pos="1452600" algn="l"/>
                <a:tab pos="1901880" algn="l"/>
                <a:tab pos="2351160" algn="l"/>
                <a:tab pos="2800440" algn="l"/>
                <a:tab pos="3249720" algn="l"/>
                <a:tab pos="3699000" algn="l"/>
                <a:tab pos="4148280" algn="l"/>
                <a:tab pos="4597560" algn="l"/>
                <a:tab pos="5046840" algn="l"/>
                <a:tab pos="5495760" algn="l"/>
                <a:tab pos="5945040" algn="l"/>
                <a:tab pos="6394320" algn="l"/>
                <a:tab pos="6843600" algn="l"/>
                <a:tab pos="7292880" algn="l"/>
                <a:tab pos="7742160" algn="l"/>
                <a:tab pos="8191440" algn="l"/>
                <a:tab pos="8640720" algn="l"/>
                <a:tab pos="8985240" algn="l"/>
              </a:tabLst>
            </a:pPr>
            <a:endParaRPr lang="de-DE" sz="1800" b="0" strike="noStrike" spc="-1">
              <a:latin typeface="Arial"/>
            </a:endParaRPr>
          </a:p>
          <a:p>
            <a:pPr marL="422280" indent="-312480">
              <a:lnSpc>
                <a:spcPct val="90000"/>
              </a:lnSpc>
              <a:spcBef>
                <a:spcPts val="1100"/>
              </a:spcBef>
              <a:buClr>
                <a:srgbClr val="000000"/>
              </a:buClr>
              <a:buSzPct val="44000"/>
              <a:buFont typeface="Wingdings" charset="2"/>
              <a:buChar char=""/>
              <a:tabLst>
                <a:tab pos="0" algn="l"/>
                <a:tab pos="104760" algn="l"/>
                <a:tab pos="554040" algn="l"/>
                <a:tab pos="1003320" algn="l"/>
                <a:tab pos="1452600" algn="l"/>
                <a:tab pos="1901880" algn="l"/>
                <a:tab pos="2351160" algn="l"/>
                <a:tab pos="2800440" algn="l"/>
                <a:tab pos="3249720" algn="l"/>
                <a:tab pos="3699000" algn="l"/>
                <a:tab pos="4148280" algn="l"/>
                <a:tab pos="4597560" algn="l"/>
                <a:tab pos="5046840" algn="l"/>
                <a:tab pos="5495760" algn="l"/>
                <a:tab pos="5945040" algn="l"/>
                <a:tab pos="6394320" algn="l"/>
                <a:tab pos="6843600" algn="l"/>
                <a:tab pos="7292880" algn="l"/>
                <a:tab pos="7742160" algn="l"/>
                <a:tab pos="8191440" algn="l"/>
                <a:tab pos="8640720" algn="l"/>
                <a:tab pos="8985240" algn="l"/>
              </a:tabLst>
            </a:pPr>
            <a:r>
              <a:rPr lang="de-DE" sz="2200" b="0" strike="noStrike" spc="-1">
                <a:solidFill>
                  <a:srgbClr val="000000"/>
                </a:solidFill>
                <a:latin typeface="Arial"/>
                <a:ea typeface="DejaVu Sans"/>
              </a:rPr>
              <a:t>Danksagung eines Schülers </a:t>
            </a:r>
            <a:endParaRPr lang="de-DE" sz="2200" b="0" strike="noStrike" spc="-1">
              <a:latin typeface="Arial"/>
            </a:endParaRPr>
          </a:p>
          <a:p>
            <a:pPr marL="422280" indent="-312480">
              <a:lnSpc>
                <a:spcPct val="90000"/>
              </a:lnSpc>
              <a:spcBef>
                <a:spcPts val="1100"/>
              </a:spcBef>
              <a:buClr>
                <a:srgbClr val="000000"/>
              </a:buClr>
              <a:buSzPct val="44000"/>
              <a:buFont typeface="Wingdings" charset="2"/>
              <a:buChar char=""/>
              <a:tabLst>
                <a:tab pos="0" algn="l"/>
                <a:tab pos="104760" algn="l"/>
                <a:tab pos="554040" algn="l"/>
                <a:tab pos="1003320" algn="l"/>
                <a:tab pos="1452600" algn="l"/>
                <a:tab pos="1901880" algn="l"/>
                <a:tab pos="2351160" algn="l"/>
                <a:tab pos="2800440" algn="l"/>
                <a:tab pos="3249720" algn="l"/>
                <a:tab pos="3699000" algn="l"/>
                <a:tab pos="4148280" algn="l"/>
                <a:tab pos="4597560" algn="l"/>
                <a:tab pos="5046840" algn="l"/>
                <a:tab pos="5495760" algn="l"/>
                <a:tab pos="5945040" algn="l"/>
                <a:tab pos="6394320" algn="l"/>
                <a:tab pos="6843600" algn="l"/>
                <a:tab pos="7292880" algn="l"/>
                <a:tab pos="7742160" algn="l"/>
                <a:tab pos="8191440" algn="l"/>
                <a:tab pos="8640720" algn="l"/>
                <a:tab pos="8985240" algn="l"/>
              </a:tabLst>
            </a:pPr>
            <a:r>
              <a:rPr lang="de-DE" sz="2200" b="0" strike="noStrike" spc="-1">
                <a:solidFill>
                  <a:srgbClr val="000000"/>
                </a:solidFill>
                <a:latin typeface="Arial"/>
                <a:ea typeface="DejaVu Sans"/>
              </a:rPr>
              <a:t>Gemeinsames Foto aller Preisträgerinnen und Preisträger</a:t>
            </a:r>
            <a:endParaRPr lang="de-DE" sz="2200" b="0" strike="noStrike" spc="-1">
              <a:latin typeface="Arial"/>
            </a:endParaRPr>
          </a:p>
          <a:p>
            <a:pPr marL="422280" indent="-312480">
              <a:lnSpc>
                <a:spcPct val="90000"/>
              </a:lnSpc>
              <a:spcBef>
                <a:spcPts val="1100"/>
              </a:spcBef>
              <a:buClr>
                <a:srgbClr val="000000"/>
              </a:buClr>
              <a:buSzPct val="44000"/>
              <a:buFont typeface="Wingdings" charset="2"/>
              <a:buChar char=""/>
              <a:tabLst>
                <a:tab pos="0" algn="l"/>
                <a:tab pos="104760" algn="l"/>
                <a:tab pos="554040" algn="l"/>
                <a:tab pos="1003320" algn="l"/>
                <a:tab pos="1452600" algn="l"/>
                <a:tab pos="1901880" algn="l"/>
                <a:tab pos="2351160" algn="l"/>
                <a:tab pos="2800440" algn="l"/>
                <a:tab pos="3249720" algn="l"/>
                <a:tab pos="3699000" algn="l"/>
                <a:tab pos="4148280" algn="l"/>
                <a:tab pos="4597560" algn="l"/>
                <a:tab pos="5046840" algn="l"/>
                <a:tab pos="5495760" algn="l"/>
                <a:tab pos="5945040" algn="l"/>
                <a:tab pos="6394320" algn="l"/>
                <a:tab pos="6843600" algn="l"/>
                <a:tab pos="7292880" algn="l"/>
                <a:tab pos="7742160" algn="l"/>
                <a:tab pos="8191440" algn="l"/>
                <a:tab pos="8640720" algn="l"/>
                <a:tab pos="8985240" algn="l"/>
              </a:tabLst>
            </a:pPr>
            <a:r>
              <a:rPr lang="de-DE" sz="2200" b="0" strike="noStrike" spc="-1">
                <a:solidFill>
                  <a:srgbClr val="000000"/>
                </a:solidFill>
                <a:latin typeface="Arial"/>
                <a:ea typeface="DejaVu Sans"/>
              </a:rPr>
              <a:t>Abschluss mit kleinem Imbiss</a:t>
            </a:r>
            <a:endParaRPr lang="de-DE" sz="2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1"/>
          <p:cNvPicPr/>
          <p:nvPr/>
        </p:nvPicPr>
        <p:blipFill>
          <a:blip r:embed="rId2"/>
          <a:stretch/>
        </p:blipFill>
        <p:spPr>
          <a:xfrm>
            <a:off x="15120" y="-360"/>
            <a:ext cx="3483360" cy="642600"/>
          </a:xfrm>
          <a:prstGeom prst="rect">
            <a:avLst/>
          </a:prstGeom>
          <a:ln w="0">
            <a:noFill/>
          </a:ln>
        </p:spPr>
      </p:pic>
      <p:pic>
        <p:nvPicPr>
          <p:cNvPr id="60" name="Picture 2"/>
          <p:cNvPicPr/>
          <p:nvPr/>
        </p:nvPicPr>
        <p:blipFill>
          <a:blip r:embed="rId3"/>
          <a:stretch/>
        </p:blipFill>
        <p:spPr>
          <a:xfrm>
            <a:off x="3533040" y="16560"/>
            <a:ext cx="3942360" cy="736560"/>
          </a:xfrm>
          <a:prstGeom prst="rect">
            <a:avLst/>
          </a:prstGeom>
          <a:ln w="0">
            <a:noFill/>
          </a:ln>
        </p:spPr>
      </p:pic>
      <p:pic>
        <p:nvPicPr>
          <p:cNvPr id="61" name="Picture 3"/>
          <p:cNvPicPr/>
          <p:nvPr/>
        </p:nvPicPr>
        <p:blipFill>
          <a:blip r:embed="rId4"/>
          <a:stretch/>
        </p:blipFill>
        <p:spPr>
          <a:xfrm>
            <a:off x="7493760" y="-360"/>
            <a:ext cx="4678200" cy="665280"/>
          </a:xfrm>
          <a:prstGeom prst="rect">
            <a:avLst/>
          </a:prstGeom>
          <a:ln w="0">
            <a:noFill/>
          </a:ln>
        </p:spPr>
      </p:pic>
      <p:sp>
        <p:nvSpPr>
          <p:cNvPr id="62" name="Datumsplatzhalter 1"/>
          <p:cNvSpPr/>
          <p:nvPr/>
        </p:nvSpPr>
        <p:spPr>
          <a:xfrm>
            <a:off x="838080" y="6356520"/>
            <a:ext cx="2738160" cy="360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de-DE" sz="1200" b="0" strike="noStrike" spc="-1">
                <a:solidFill>
                  <a:srgbClr val="8B8B8B"/>
                </a:solidFill>
                <a:latin typeface="Calibri"/>
                <a:ea typeface="DejaVu Sans"/>
              </a:rPr>
              <a:t>04.06.2024</a:t>
            </a:r>
            <a:endParaRPr lang="de-DE" sz="1200" b="0" strike="noStrike" spc="-1">
              <a:latin typeface="Arial"/>
            </a:endParaRPr>
          </a:p>
        </p:txBody>
      </p:sp>
      <p:sp>
        <p:nvSpPr>
          <p:cNvPr id="63" name="Fußzeilenplatzhalter 2"/>
          <p:cNvSpPr/>
          <p:nvPr/>
        </p:nvSpPr>
        <p:spPr>
          <a:xfrm>
            <a:off x="4038480" y="6356520"/>
            <a:ext cx="4109760" cy="360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de-DE" sz="1200" b="0" strike="noStrike" spc="-1">
                <a:solidFill>
                  <a:srgbClr val="8B8B8B"/>
                </a:solidFill>
                <a:latin typeface="Calibri"/>
                <a:ea typeface="DejaVu Sans"/>
              </a:rPr>
              <a:t>MINT-Spitzenehrung der Bürgerstiftung Kelkheim</a:t>
            </a:r>
            <a:endParaRPr lang="de-DE" sz="1200" b="0" strike="noStrike" spc="-1">
              <a:latin typeface="Arial"/>
            </a:endParaRPr>
          </a:p>
        </p:txBody>
      </p:sp>
      <p:graphicFrame>
        <p:nvGraphicFramePr>
          <p:cNvPr id="64" name="Tabelle 9"/>
          <p:cNvGraphicFramePr/>
          <p:nvPr/>
        </p:nvGraphicFramePr>
        <p:xfrm>
          <a:off x="2387880" y="2482560"/>
          <a:ext cx="7447320" cy="1483200"/>
        </p:xfrm>
        <a:graphic>
          <a:graphicData uri="http://schemas.openxmlformats.org/drawingml/2006/table">
            <a:tbl>
              <a:tblPr/>
              <a:tblGrid>
                <a:gridCol w="374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05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1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AG-Leiter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1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AG-Teilnehmer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Tony Schmidt (10a)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EBF1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</a:rPr>
                        <a:t>Noah Heeter (10d) </a:t>
                      </a: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EBF1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Jaden Parathottal (10b)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Florian Stöhr (8c)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Felix Rode (12b)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EBF1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</a:rPr>
                        <a:t>Maximilian Riehs (7d) </a:t>
                      </a: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EBF1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5" name="Textfeld 9"/>
          <p:cNvSpPr/>
          <p:nvPr/>
        </p:nvSpPr>
        <p:spPr>
          <a:xfrm>
            <a:off x="15120" y="964800"/>
            <a:ext cx="12156840" cy="1186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de-DE" sz="2800" b="1" strike="noStrike" spc="-1">
                <a:solidFill>
                  <a:srgbClr val="000000"/>
                </a:solidFill>
                <a:latin typeface="Arial"/>
                <a:ea typeface="DejaVu Sans"/>
              </a:rPr>
              <a:t>Robotik AG </a:t>
            </a:r>
            <a:endParaRPr lang="de-DE" sz="2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de-DE" sz="2400" b="0" strike="noStrike" spc="-1">
                <a:solidFill>
                  <a:srgbClr val="000000"/>
                </a:solidFill>
                <a:latin typeface="Arial"/>
                <a:ea typeface="DejaVu Sans"/>
              </a:rPr>
              <a:t>Privatgymnasium Dr. Richter Klassen 6-12</a:t>
            </a:r>
            <a:r>
              <a:rPr lang="de-DE" sz="1800" b="0" strike="noStrike" spc="-1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br/>
            <a:r>
              <a:rPr lang="de-DE" sz="2000" b="0" strike="noStrike" spc="-1">
                <a:solidFill>
                  <a:srgbClr val="000000"/>
                </a:solidFill>
                <a:latin typeface="Arial"/>
                <a:ea typeface="DejaVu Sans"/>
              </a:rPr>
              <a:t>Gruppenehrungen (Herr Kreß)</a:t>
            </a:r>
            <a:endParaRPr lang="de-DE" sz="20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1_0"/>
          <p:cNvPicPr/>
          <p:nvPr/>
        </p:nvPicPr>
        <p:blipFill>
          <a:blip r:embed="rId2"/>
          <a:stretch/>
        </p:blipFill>
        <p:spPr>
          <a:xfrm>
            <a:off x="15120" y="-360"/>
            <a:ext cx="3483360" cy="642600"/>
          </a:xfrm>
          <a:prstGeom prst="rect">
            <a:avLst/>
          </a:prstGeom>
          <a:ln w="0">
            <a:noFill/>
          </a:ln>
        </p:spPr>
      </p:pic>
      <p:pic>
        <p:nvPicPr>
          <p:cNvPr id="67" name="Picture 2_0"/>
          <p:cNvPicPr/>
          <p:nvPr/>
        </p:nvPicPr>
        <p:blipFill>
          <a:blip r:embed="rId3"/>
          <a:stretch/>
        </p:blipFill>
        <p:spPr>
          <a:xfrm>
            <a:off x="3533040" y="16560"/>
            <a:ext cx="3942360" cy="736560"/>
          </a:xfrm>
          <a:prstGeom prst="rect">
            <a:avLst/>
          </a:prstGeom>
          <a:ln w="0">
            <a:noFill/>
          </a:ln>
        </p:spPr>
      </p:pic>
      <p:pic>
        <p:nvPicPr>
          <p:cNvPr id="68" name="Picture 3_0"/>
          <p:cNvPicPr/>
          <p:nvPr/>
        </p:nvPicPr>
        <p:blipFill>
          <a:blip r:embed="rId4"/>
          <a:stretch/>
        </p:blipFill>
        <p:spPr>
          <a:xfrm>
            <a:off x="7493760" y="-360"/>
            <a:ext cx="4678200" cy="665280"/>
          </a:xfrm>
          <a:prstGeom prst="rect">
            <a:avLst/>
          </a:prstGeom>
          <a:ln w="0">
            <a:noFill/>
          </a:ln>
        </p:spPr>
      </p:pic>
      <p:sp>
        <p:nvSpPr>
          <p:cNvPr id="69" name="Fußzeilenplatzhalter 2_0"/>
          <p:cNvSpPr/>
          <p:nvPr/>
        </p:nvSpPr>
        <p:spPr>
          <a:xfrm>
            <a:off x="4038480" y="6356520"/>
            <a:ext cx="4109760" cy="360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de-DE" sz="1200" b="0" strike="noStrike" spc="-1">
                <a:solidFill>
                  <a:srgbClr val="8B8B8B"/>
                </a:solidFill>
                <a:latin typeface="Calibri"/>
                <a:ea typeface="DejaVu Sans"/>
              </a:rPr>
              <a:t>MINT-Spitzenehrung der Bürgerstiftung Kelkheim</a:t>
            </a:r>
            <a:endParaRPr lang="de-DE" sz="1200" b="0" strike="noStrike" spc="-1">
              <a:latin typeface="Arial"/>
            </a:endParaRPr>
          </a:p>
        </p:txBody>
      </p:sp>
      <p:graphicFrame>
        <p:nvGraphicFramePr>
          <p:cNvPr id="70" name="Tabelle 9_1"/>
          <p:cNvGraphicFramePr/>
          <p:nvPr/>
        </p:nvGraphicFramePr>
        <p:xfrm>
          <a:off x="4150800" y="2482560"/>
          <a:ext cx="3890520" cy="1483200"/>
        </p:xfrm>
        <a:graphic>
          <a:graphicData uri="http://schemas.openxmlformats.org/drawingml/2006/table">
            <a:tbl>
              <a:tblPr/>
              <a:tblGrid>
                <a:gridCol w="3890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00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</a:rPr>
                        <a:t>Ruadhan Hrdlicka (H7a)</a:t>
                      </a: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EBF1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</a:rPr>
                        <a:t>Leon Kilian (H7a)</a:t>
                      </a: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</a:rPr>
                        <a:t>Leandro Klian (H7a)</a:t>
                      </a: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EBF1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1" name="Textfeld 9_0"/>
          <p:cNvSpPr/>
          <p:nvPr/>
        </p:nvSpPr>
        <p:spPr>
          <a:xfrm>
            <a:off x="15120" y="964800"/>
            <a:ext cx="12156840" cy="1186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de-DE" sz="2800" b="1" strike="noStrike" spc="-1">
                <a:solidFill>
                  <a:srgbClr val="000000"/>
                </a:solidFill>
                <a:latin typeface="Arial"/>
                <a:ea typeface="DejaVu Sans"/>
              </a:rPr>
              <a:t>WPU Robotik   </a:t>
            </a:r>
            <a:endParaRPr lang="de-DE" sz="2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de-DE" sz="2400" b="0" strike="noStrike" spc="-1">
                <a:solidFill>
                  <a:srgbClr val="000000"/>
                </a:solidFill>
                <a:latin typeface="Arial"/>
                <a:ea typeface="DejaVu Sans"/>
              </a:rPr>
              <a:t>Gesamtschule Fischbach</a:t>
            </a:r>
            <a:br/>
            <a:r>
              <a:rPr lang="de-DE" sz="2000" b="0" strike="noStrike" spc="-1">
                <a:solidFill>
                  <a:srgbClr val="000000"/>
                </a:solidFill>
                <a:latin typeface="Arial"/>
                <a:ea typeface="DejaVu Sans"/>
              </a:rPr>
              <a:t>Gruppenehrungen (Frau Winter)</a:t>
            </a:r>
            <a:endParaRPr lang="de-DE" sz="2000" b="0" strike="noStrike" spc="-1">
              <a:latin typeface="Arial"/>
            </a:endParaRPr>
          </a:p>
        </p:txBody>
      </p:sp>
      <p:sp>
        <p:nvSpPr>
          <p:cNvPr id="72" name="Datumsplatzhalter 1_0"/>
          <p:cNvSpPr/>
          <p:nvPr/>
        </p:nvSpPr>
        <p:spPr>
          <a:xfrm>
            <a:off x="838080" y="6356520"/>
            <a:ext cx="2738160" cy="360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de-DE" sz="1200" b="0" strike="noStrike" spc="-1">
                <a:solidFill>
                  <a:srgbClr val="8B8B8B"/>
                </a:solidFill>
                <a:latin typeface="Calibri"/>
                <a:ea typeface="DejaVu Sans"/>
              </a:rPr>
              <a:t>04.06.2024</a:t>
            </a:r>
            <a:endParaRPr lang="de-DE" sz="1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Picture 1"/>
          <p:cNvPicPr/>
          <p:nvPr/>
        </p:nvPicPr>
        <p:blipFill>
          <a:blip r:embed="rId2"/>
          <a:stretch/>
        </p:blipFill>
        <p:spPr>
          <a:xfrm>
            <a:off x="15120" y="-360"/>
            <a:ext cx="3483360" cy="642600"/>
          </a:xfrm>
          <a:prstGeom prst="rect">
            <a:avLst/>
          </a:prstGeom>
          <a:ln w="0">
            <a:noFill/>
          </a:ln>
        </p:spPr>
      </p:pic>
      <p:pic>
        <p:nvPicPr>
          <p:cNvPr id="74" name="Picture 2"/>
          <p:cNvPicPr/>
          <p:nvPr/>
        </p:nvPicPr>
        <p:blipFill>
          <a:blip r:embed="rId3"/>
          <a:stretch/>
        </p:blipFill>
        <p:spPr>
          <a:xfrm>
            <a:off x="3533040" y="16560"/>
            <a:ext cx="3942360" cy="736560"/>
          </a:xfrm>
          <a:prstGeom prst="rect">
            <a:avLst/>
          </a:prstGeom>
          <a:ln w="0">
            <a:noFill/>
          </a:ln>
        </p:spPr>
      </p:pic>
      <p:pic>
        <p:nvPicPr>
          <p:cNvPr id="75" name="Picture 3"/>
          <p:cNvPicPr/>
          <p:nvPr/>
        </p:nvPicPr>
        <p:blipFill>
          <a:blip r:embed="rId4"/>
          <a:stretch/>
        </p:blipFill>
        <p:spPr>
          <a:xfrm>
            <a:off x="7493760" y="-360"/>
            <a:ext cx="4678200" cy="665280"/>
          </a:xfrm>
          <a:prstGeom prst="rect">
            <a:avLst/>
          </a:prstGeom>
          <a:ln w="0">
            <a:noFill/>
          </a:ln>
        </p:spPr>
      </p:pic>
      <p:sp>
        <p:nvSpPr>
          <p:cNvPr id="76" name="Datumsplatzhalter 1"/>
          <p:cNvSpPr/>
          <p:nvPr/>
        </p:nvSpPr>
        <p:spPr>
          <a:xfrm>
            <a:off x="838080" y="6356520"/>
            <a:ext cx="2738160" cy="360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de-DE" sz="1200" b="0" strike="noStrike" spc="-1">
                <a:solidFill>
                  <a:srgbClr val="8B8B8B"/>
                </a:solidFill>
                <a:latin typeface="Calibri"/>
                <a:ea typeface="DejaVu Sans"/>
              </a:rPr>
              <a:t>04.06.2024</a:t>
            </a:r>
            <a:endParaRPr lang="de-DE" sz="1200" b="0" strike="noStrike" spc="-1">
              <a:latin typeface="Arial"/>
            </a:endParaRPr>
          </a:p>
        </p:txBody>
      </p:sp>
      <p:sp>
        <p:nvSpPr>
          <p:cNvPr id="77" name="Fußzeilenplatzhalter 2"/>
          <p:cNvSpPr/>
          <p:nvPr/>
        </p:nvSpPr>
        <p:spPr>
          <a:xfrm>
            <a:off x="4038480" y="6356520"/>
            <a:ext cx="4109760" cy="360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de-DE" sz="1200" b="0" strike="noStrike" spc="-1">
                <a:solidFill>
                  <a:srgbClr val="8B8B8B"/>
                </a:solidFill>
                <a:latin typeface="Calibri"/>
                <a:ea typeface="DejaVu Sans"/>
              </a:rPr>
              <a:t>MINT-Spitzenehrung der Bürgerstiftung Kelkheim</a:t>
            </a:r>
            <a:endParaRPr lang="de-DE" sz="1200" b="0" strike="noStrike" spc="-1">
              <a:latin typeface="Arial"/>
            </a:endParaRPr>
          </a:p>
        </p:txBody>
      </p:sp>
      <p:graphicFrame>
        <p:nvGraphicFramePr>
          <p:cNvPr id="78" name="Tabelle 9"/>
          <p:cNvGraphicFramePr/>
          <p:nvPr/>
        </p:nvGraphicFramePr>
        <p:xfrm>
          <a:off x="1827000" y="2799720"/>
          <a:ext cx="8536320" cy="2595600"/>
        </p:xfrm>
        <a:graphic>
          <a:graphicData uri="http://schemas.openxmlformats.org/drawingml/2006/table">
            <a:tbl>
              <a:tblPr/>
              <a:tblGrid>
                <a:gridCol w="4289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46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00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1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Leitung Programmier AG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  <a:ea typeface="Microsoft YaHei"/>
                        </a:rPr>
                        <a:t>Tara Lia Daub (G5a)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EBF1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  <a:ea typeface="Microsoft YaHei"/>
                        </a:rPr>
                        <a:t>Marvin Schopf (Q2)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EBF1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  <a:ea typeface="Microsoft YaHei"/>
                        </a:rPr>
                        <a:t>Martha Dihlmann (G5c)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  <a:ea typeface="Microsoft YaHei"/>
                        </a:rPr>
                        <a:t>Sirak Grmay-Geberhiwet (R6a)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EBF1E8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EBF1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  <a:ea typeface="Microsoft YaHei"/>
                        </a:rPr>
                        <a:t>Yohan-Hendrik Richard Haas (G5c)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  <a:ea typeface="Microsoft YaHei"/>
                        </a:rPr>
                        <a:t>Tim Lean Preis (G5c)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EBF1E8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EBF1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  <a:ea typeface="Microsoft YaHei"/>
                        </a:rPr>
                        <a:t>Rafay Haq (R6a)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9" name="Textfeld 9"/>
          <p:cNvSpPr/>
          <p:nvPr/>
        </p:nvSpPr>
        <p:spPr>
          <a:xfrm>
            <a:off x="15120" y="964800"/>
            <a:ext cx="12156840" cy="1186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de-DE" sz="2800" b="1" strike="noStrike" spc="-1">
                <a:solidFill>
                  <a:srgbClr val="000000"/>
                </a:solidFill>
                <a:latin typeface="Arial"/>
                <a:ea typeface="DejaVu Sans"/>
              </a:rPr>
              <a:t>Programmier AG </a:t>
            </a:r>
            <a:endParaRPr lang="de-DE" sz="2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de-DE" sz="2400" b="0" strike="noStrike" spc="-1">
                <a:solidFill>
                  <a:srgbClr val="000000"/>
                </a:solidFill>
                <a:latin typeface="Arial"/>
                <a:ea typeface="DejaVu Sans"/>
              </a:rPr>
              <a:t>Eichendorffschule Kelkheim </a:t>
            </a:r>
            <a:br/>
            <a:r>
              <a:rPr lang="de-DE" sz="2000" b="0" strike="noStrike" spc="-1">
                <a:solidFill>
                  <a:srgbClr val="000000"/>
                </a:solidFill>
                <a:latin typeface="Arial"/>
                <a:ea typeface="DejaVu Sans"/>
              </a:rPr>
              <a:t>Gruppenehrung (Herr Fischer)</a:t>
            </a:r>
            <a:endParaRPr lang="de-DE" sz="20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Picture 1"/>
          <p:cNvPicPr/>
          <p:nvPr/>
        </p:nvPicPr>
        <p:blipFill>
          <a:blip r:embed="rId2"/>
          <a:stretch/>
        </p:blipFill>
        <p:spPr>
          <a:xfrm>
            <a:off x="15120" y="-360"/>
            <a:ext cx="3483360" cy="642600"/>
          </a:xfrm>
          <a:prstGeom prst="rect">
            <a:avLst/>
          </a:prstGeom>
          <a:ln w="0">
            <a:noFill/>
          </a:ln>
        </p:spPr>
      </p:pic>
      <p:pic>
        <p:nvPicPr>
          <p:cNvPr id="81" name="Picture 2"/>
          <p:cNvPicPr/>
          <p:nvPr/>
        </p:nvPicPr>
        <p:blipFill>
          <a:blip r:embed="rId3"/>
          <a:stretch/>
        </p:blipFill>
        <p:spPr>
          <a:xfrm>
            <a:off x="3533040" y="16560"/>
            <a:ext cx="3942360" cy="736560"/>
          </a:xfrm>
          <a:prstGeom prst="rect">
            <a:avLst/>
          </a:prstGeom>
          <a:ln w="0">
            <a:noFill/>
          </a:ln>
        </p:spPr>
      </p:pic>
      <p:pic>
        <p:nvPicPr>
          <p:cNvPr id="82" name="Picture 3"/>
          <p:cNvPicPr/>
          <p:nvPr/>
        </p:nvPicPr>
        <p:blipFill>
          <a:blip r:embed="rId4"/>
          <a:stretch/>
        </p:blipFill>
        <p:spPr>
          <a:xfrm>
            <a:off x="7493760" y="-360"/>
            <a:ext cx="4678200" cy="665280"/>
          </a:xfrm>
          <a:prstGeom prst="rect">
            <a:avLst/>
          </a:prstGeom>
          <a:ln w="0">
            <a:noFill/>
          </a:ln>
        </p:spPr>
      </p:pic>
      <p:sp>
        <p:nvSpPr>
          <p:cNvPr id="83" name="Datumsplatzhalter 1"/>
          <p:cNvSpPr/>
          <p:nvPr/>
        </p:nvSpPr>
        <p:spPr>
          <a:xfrm>
            <a:off x="838080" y="6356520"/>
            <a:ext cx="2738160" cy="360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de-DE" sz="1200" b="0" strike="noStrike" spc="-1">
                <a:solidFill>
                  <a:srgbClr val="8B8B8B"/>
                </a:solidFill>
                <a:latin typeface="Calibri"/>
                <a:ea typeface="DejaVu Sans"/>
              </a:rPr>
              <a:t>04.06.2024</a:t>
            </a:r>
            <a:endParaRPr lang="de-DE" sz="1200" b="0" strike="noStrike" spc="-1">
              <a:latin typeface="Arial"/>
            </a:endParaRPr>
          </a:p>
        </p:txBody>
      </p:sp>
      <p:sp>
        <p:nvSpPr>
          <p:cNvPr id="84" name="Fußzeilenplatzhalter 2"/>
          <p:cNvSpPr/>
          <p:nvPr/>
        </p:nvSpPr>
        <p:spPr>
          <a:xfrm>
            <a:off x="4038480" y="6356520"/>
            <a:ext cx="4109760" cy="360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de-DE" sz="1200" b="0" strike="noStrike" spc="-1">
                <a:solidFill>
                  <a:srgbClr val="8B8B8B"/>
                </a:solidFill>
                <a:latin typeface="Calibri"/>
                <a:ea typeface="DejaVu Sans"/>
              </a:rPr>
              <a:t>MINT-Spitzenehrung der Bürgerstiftung Kelkheim</a:t>
            </a:r>
            <a:endParaRPr lang="de-DE" sz="1200" b="0" strike="noStrike" spc="-1">
              <a:latin typeface="Arial"/>
            </a:endParaRPr>
          </a:p>
        </p:txBody>
      </p:sp>
      <p:sp>
        <p:nvSpPr>
          <p:cNvPr id="85" name="Textfeld 9"/>
          <p:cNvSpPr/>
          <p:nvPr/>
        </p:nvSpPr>
        <p:spPr>
          <a:xfrm>
            <a:off x="15120" y="964800"/>
            <a:ext cx="12156840" cy="1186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de-DE" sz="2800" b="1" strike="noStrike" spc="-1">
                <a:solidFill>
                  <a:srgbClr val="000000"/>
                </a:solidFill>
                <a:latin typeface="Arial"/>
                <a:ea typeface="DejaVu Sans"/>
              </a:rPr>
              <a:t>MINT-Kunst-Lab   </a:t>
            </a:r>
            <a:endParaRPr lang="de-DE" sz="2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de-DE" sz="2400" b="0" strike="noStrike" spc="-1">
                <a:solidFill>
                  <a:srgbClr val="000000"/>
                </a:solidFill>
                <a:latin typeface="Arial"/>
                <a:ea typeface="DejaVu Sans"/>
              </a:rPr>
              <a:t>Gesamtschule Fischbach Klassen 5 und 6 </a:t>
            </a:r>
            <a:br/>
            <a:r>
              <a:rPr lang="de-DE" sz="2000" b="0" strike="noStrike" spc="-1">
                <a:solidFill>
                  <a:srgbClr val="000000"/>
                </a:solidFill>
                <a:latin typeface="Arial"/>
                <a:ea typeface="DejaVu Sans"/>
              </a:rPr>
              <a:t>Gruppenehrungen (Frau Winter)</a:t>
            </a:r>
            <a:endParaRPr lang="de-DE" sz="2000" b="0" strike="noStrike" spc="-1">
              <a:latin typeface="Arial"/>
            </a:endParaRPr>
          </a:p>
        </p:txBody>
      </p:sp>
      <p:graphicFrame>
        <p:nvGraphicFramePr>
          <p:cNvPr id="86" name="Tabelle 9_0"/>
          <p:cNvGraphicFramePr/>
          <p:nvPr/>
        </p:nvGraphicFramePr>
        <p:xfrm>
          <a:off x="2795040" y="2372040"/>
          <a:ext cx="6843240" cy="2224800"/>
        </p:xfrm>
        <a:graphic>
          <a:graphicData uri="http://schemas.openxmlformats.org/drawingml/2006/table">
            <a:tbl>
              <a:tblPr/>
              <a:tblGrid>
                <a:gridCol w="369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514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00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</a:rPr>
                        <a:t>Mary Deuse (R/H5a)</a:t>
                      </a: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EBF1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</a:rPr>
                        <a:t>Friederike Sakaras (G5a)</a:t>
                      </a: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EBF1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</a:rPr>
                        <a:t>Marla Klein (G5a)</a:t>
                      </a: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</a:rPr>
                        <a:t>Leny Sidjabat (R6b)</a:t>
                      </a: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</a:rPr>
                        <a:t>Kimiya Perez Geranmayeh (G5a)</a:t>
                      </a: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EBF1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</a:rPr>
                        <a:t>Enna Thieme (G5a)</a:t>
                      </a: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EBF1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</a:rPr>
                        <a:t>Phoebe Preußler (G6a)</a:t>
                      </a: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</a:rPr>
                        <a:t>Isa Willkomm (R/H5a)</a:t>
                      </a: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</a:rPr>
                        <a:t>Elin Roos (G5a)</a:t>
                      </a: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EBF1E8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EBF1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Picture 1"/>
          <p:cNvPicPr/>
          <p:nvPr/>
        </p:nvPicPr>
        <p:blipFill>
          <a:blip r:embed="rId2"/>
          <a:stretch/>
        </p:blipFill>
        <p:spPr>
          <a:xfrm>
            <a:off x="15120" y="-360"/>
            <a:ext cx="3483360" cy="642600"/>
          </a:xfrm>
          <a:prstGeom prst="rect">
            <a:avLst/>
          </a:prstGeom>
          <a:ln w="0">
            <a:noFill/>
          </a:ln>
        </p:spPr>
      </p:pic>
      <p:pic>
        <p:nvPicPr>
          <p:cNvPr id="88" name="Picture 2"/>
          <p:cNvPicPr/>
          <p:nvPr/>
        </p:nvPicPr>
        <p:blipFill>
          <a:blip r:embed="rId3"/>
          <a:stretch/>
        </p:blipFill>
        <p:spPr>
          <a:xfrm>
            <a:off x="3533040" y="16560"/>
            <a:ext cx="3942360" cy="736560"/>
          </a:xfrm>
          <a:prstGeom prst="rect">
            <a:avLst/>
          </a:prstGeom>
          <a:ln w="0">
            <a:noFill/>
          </a:ln>
        </p:spPr>
      </p:pic>
      <p:pic>
        <p:nvPicPr>
          <p:cNvPr id="89" name="Picture 3"/>
          <p:cNvPicPr/>
          <p:nvPr/>
        </p:nvPicPr>
        <p:blipFill>
          <a:blip r:embed="rId4"/>
          <a:stretch/>
        </p:blipFill>
        <p:spPr>
          <a:xfrm>
            <a:off x="7493760" y="-360"/>
            <a:ext cx="4678200" cy="665280"/>
          </a:xfrm>
          <a:prstGeom prst="rect">
            <a:avLst/>
          </a:prstGeom>
          <a:ln w="0">
            <a:noFill/>
          </a:ln>
        </p:spPr>
      </p:pic>
      <p:sp>
        <p:nvSpPr>
          <p:cNvPr id="90" name="Datumsplatzhalter 1"/>
          <p:cNvSpPr/>
          <p:nvPr/>
        </p:nvSpPr>
        <p:spPr>
          <a:xfrm>
            <a:off x="838080" y="6356520"/>
            <a:ext cx="2738160" cy="360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de-DE" sz="1200" b="0" strike="noStrike" spc="-1">
                <a:solidFill>
                  <a:srgbClr val="8B8B8B"/>
                </a:solidFill>
                <a:latin typeface="Calibri"/>
                <a:ea typeface="DejaVu Sans"/>
              </a:rPr>
              <a:t>04.06.2024</a:t>
            </a:r>
            <a:endParaRPr lang="de-DE" sz="1200" b="0" strike="noStrike" spc="-1">
              <a:latin typeface="Arial"/>
            </a:endParaRPr>
          </a:p>
        </p:txBody>
      </p:sp>
      <p:sp>
        <p:nvSpPr>
          <p:cNvPr id="91" name="Fußzeilenplatzhalter 2"/>
          <p:cNvSpPr/>
          <p:nvPr/>
        </p:nvSpPr>
        <p:spPr>
          <a:xfrm>
            <a:off x="4038480" y="6356520"/>
            <a:ext cx="4109760" cy="360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de-DE" sz="1200" b="0" strike="noStrike" spc="-1">
                <a:solidFill>
                  <a:srgbClr val="8B8B8B"/>
                </a:solidFill>
                <a:latin typeface="Calibri"/>
                <a:ea typeface="DejaVu Sans"/>
              </a:rPr>
              <a:t>MINT-Spitzenehrung der Bürgerstiftung Kelkheim</a:t>
            </a:r>
            <a:endParaRPr lang="de-DE" sz="1200" b="0" strike="noStrike" spc="-1">
              <a:latin typeface="Arial"/>
            </a:endParaRPr>
          </a:p>
        </p:txBody>
      </p:sp>
      <p:graphicFrame>
        <p:nvGraphicFramePr>
          <p:cNvPr id="92" name="Tabelle 9"/>
          <p:cNvGraphicFramePr/>
          <p:nvPr/>
        </p:nvGraphicFramePr>
        <p:xfrm>
          <a:off x="2794680" y="2371680"/>
          <a:ext cx="6843240" cy="1854000"/>
        </p:xfrm>
        <a:graphic>
          <a:graphicData uri="http://schemas.openxmlformats.org/drawingml/2006/table">
            <a:tbl>
              <a:tblPr/>
              <a:tblGrid>
                <a:gridCol w="3450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92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1" strike="noStrike" spc="-1">
                          <a:latin typeface="Arial"/>
                        </a:rPr>
                        <a:t>1. Platz Konstruktion 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1" strike="noStrike" spc="-1">
                          <a:latin typeface="Arial"/>
                        </a:rPr>
                        <a:t>1. Platz Design 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  <a:ea typeface="Microsoft YaHei"/>
                        </a:rPr>
                        <a:t>Felix Röder (G6b) 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EBF1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  <a:ea typeface="Microsoft YaHei"/>
                        </a:rPr>
                        <a:t>Giuliano Armilotta (G5a)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EBF1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</a:rPr>
                        <a:t>Florian Rupp (G6b) </a:t>
                      </a: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  <a:ea typeface="Microsoft YaHei"/>
                        </a:rPr>
                        <a:t>Kiyan Balaban (G5a) 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  <a:ea typeface="Microsoft YaHei"/>
                        </a:rPr>
                        <a:t>Tobias Rupp (G6b) 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EBF1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  <a:ea typeface="Microsoft YaHei"/>
                        </a:rPr>
                        <a:t>Daniel Herr (G5a)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EBF1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  <a:ea typeface="Microsoft YaHei"/>
                        </a:rPr>
                        <a:t>Leon Szott (R8b) 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3" name="Textfeld 11"/>
          <p:cNvSpPr/>
          <p:nvPr/>
        </p:nvSpPr>
        <p:spPr>
          <a:xfrm>
            <a:off x="15120" y="964800"/>
            <a:ext cx="12156840" cy="1186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de-DE" sz="2800" b="1" strike="noStrike" spc="-1">
                <a:solidFill>
                  <a:srgbClr val="000000"/>
                </a:solidFill>
                <a:latin typeface="Arial"/>
                <a:ea typeface="DejaVu Sans"/>
              </a:rPr>
              <a:t>Schulinterner MINT-Wettbewerb: Denk mit – Mach mit  </a:t>
            </a:r>
            <a:endParaRPr lang="de-DE" sz="2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de-DE" sz="2400" b="0" strike="noStrike" spc="-1">
                <a:solidFill>
                  <a:srgbClr val="000000"/>
                </a:solidFill>
                <a:latin typeface="Arial"/>
                <a:ea typeface="DejaVu Sans"/>
              </a:rPr>
              <a:t>Gesamtschule Fischbach</a:t>
            </a:r>
            <a:br/>
            <a:r>
              <a:rPr lang="de-DE" sz="2000" b="0" strike="noStrike" spc="-1">
                <a:solidFill>
                  <a:srgbClr val="000000"/>
                </a:solidFill>
                <a:latin typeface="Arial"/>
                <a:ea typeface="DejaVu Sans"/>
              </a:rPr>
              <a:t>Gruppenehrungen (Frau Winter)</a:t>
            </a:r>
            <a:endParaRPr lang="de-DE" sz="20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Picture 1"/>
          <p:cNvPicPr/>
          <p:nvPr/>
        </p:nvPicPr>
        <p:blipFill>
          <a:blip r:embed="rId2"/>
          <a:stretch/>
        </p:blipFill>
        <p:spPr>
          <a:xfrm>
            <a:off x="15120" y="-360"/>
            <a:ext cx="3483360" cy="642600"/>
          </a:xfrm>
          <a:prstGeom prst="rect">
            <a:avLst/>
          </a:prstGeom>
          <a:ln w="0">
            <a:noFill/>
          </a:ln>
        </p:spPr>
      </p:pic>
      <p:pic>
        <p:nvPicPr>
          <p:cNvPr id="95" name="Picture 2"/>
          <p:cNvPicPr/>
          <p:nvPr/>
        </p:nvPicPr>
        <p:blipFill>
          <a:blip r:embed="rId3"/>
          <a:stretch/>
        </p:blipFill>
        <p:spPr>
          <a:xfrm>
            <a:off x="3533040" y="16560"/>
            <a:ext cx="3942360" cy="736560"/>
          </a:xfrm>
          <a:prstGeom prst="rect">
            <a:avLst/>
          </a:prstGeom>
          <a:ln w="0">
            <a:noFill/>
          </a:ln>
        </p:spPr>
      </p:pic>
      <p:pic>
        <p:nvPicPr>
          <p:cNvPr id="96" name="Picture 3"/>
          <p:cNvPicPr/>
          <p:nvPr/>
        </p:nvPicPr>
        <p:blipFill>
          <a:blip r:embed="rId4"/>
          <a:stretch/>
        </p:blipFill>
        <p:spPr>
          <a:xfrm>
            <a:off x="7493760" y="-360"/>
            <a:ext cx="4678200" cy="665280"/>
          </a:xfrm>
          <a:prstGeom prst="rect">
            <a:avLst/>
          </a:prstGeom>
          <a:ln w="0">
            <a:noFill/>
          </a:ln>
        </p:spPr>
      </p:pic>
      <p:sp>
        <p:nvSpPr>
          <p:cNvPr id="97" name="Datumsplatzhalter 1"/>
          <p:cNvSpPr/>
          <p:nvPr/>
        </p:nvSpPr>
        <p:spPr>
          <a:xfrm>
            <a:off x="838080" y="6356520"/>
            <a:ext cx="2738160" cy="360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de-DE" sz="1200" b="0" strike="noStrike" spc="-1">
                <a:solidFill>
                  <a:srgbClr val="8B8B8B"/>
                </a:solidFill>
                <a:latin typeface="Calibri"/>
                <a:ea typeface="DejaVu Sans"/>
              </a:rPr>
              <a:t>04.06.2024</a:t>
            </a:r>
            <a:endParaRPr lang="de-DE" sz="1200" b="0" strike="noStrike" spc="-1">
              <a:latin typeface="Arial"/>
            </a:endParaRPr>
          </a:p>
        </p:txBody>
      </p:sp>
      <p:sp>
        <p:nvSpPr>
          <p:cNvPr id="98" name="Fußzeilenplatzhalter 2"/>
          <p:cNvSpPr/>
          <p:nvPr/>
        </p:nvSpPr>
        <p:spPr>
          <a:xfrm>
            <a:off x="4038480" y="6356520"/>
            <a:ext cx="4109760" cy="360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de-DE" sz="1200" b="0" strike="noStrike" spc="-1">
                <a:solidFill>
                  <a:srgbClr val="8B8B8B"/>
                </a:solidFill>
                <a:latin typeface="Calibri"/>
                <a:ea typeface="DejaVu Sans"/>
              </a:rPr>
              <a:t>MINT-Spitzenehrung der Bürgerstiftung Kelkheim</a:t>
            </a:r>
            <a:endParaRPr lang="de-DE" sz="1200" b="0" strike="noStrike" spc="-1">
              <a:latin typeface="Arial"/>
            </a:endParaRPr>
          </a:p>
        </p:txBody>
      </p:sp>
      <p:graphicFrame>
        <p:nvGraphicFramePr>
          <p:cNvPr id="99" name="Tabelle 9"/>
          <p:cNvGraphicFramePr/>
          <p:nvPr/>
        </p:nvGraphicFramePr>
        <p:xfrm>
          <a:off x="2775240" y="2482560"/>
          <a:ext cx="6641280" cy="2224800"/>
        </p:xfrm>
        <a:graphic>
          <a:graphicData uri="http://schemas.openxmlformats.org/drawingml/2006/table">
            <a:tbl>
              <a:tblPr/>
              <a:tblGrid>
                <a:gridCol w="3573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67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00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</a:rPr>
                        <a:t>Kiyan Balaban (G5a)</a:t>
                      </a: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EBF1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</a:rPr>
                        <a:t>Luka Kralj (R5b)</a:t>
                      </a: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EBF1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</a:rPr>
                        <a:t>Miran Balaban (G5b)</a:t>
                      </a: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</a:rPr>
                        <a:t>Tobias Rupp (G6b)</a:t>
                      </a: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</a:rPr>
                        <a:t>Henry Festner (G5b)</a:t>
                      </a: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EBF1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</a:rPr>
                        <a:t>Tessa Schenk (G6b)</a:t>
                      </a: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EBF1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</a:rPr>
                        <a:t>Elyas Ghazouani (R/H5a)</a:t>
                      </a: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</a:rPr>
                        <a:t>Johanna Schlote (G5b)</a:t>
                      </a: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latin typeface="Arial"/>
                        </a:rPr>
                        <a:t>Michael Gutbrod-Six (R/H5a)</a:t>
                      </a: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EBF1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70AD47"/>
                      </a:solidFill>
                    </a:lnL>
                    <a:lnR w="12240">
                      <a:solidFill>
                        <a:srgbClr val="70AD47"/>
                      </a:solidFill>
                    </a:lnR>
                    <a:lnT w="12240">
                      <a:solidFill>
                        <a:srgbClr val="70AD47"/>
                      </a:solidFill>
                    </a:lnT>
                    <a:lnB w="12240">
                      <a:solidFill>
                        <a:srgbClr val="70AD47"/>
                      </a:solidFill>
                    </a:lnB>
                    <a:solidFill>
                      <a:srgbClr val="EBF1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0" name="Textfeld 9"/>
          <p:cNvSpPr/>
          <p:nvPr/>
        </p:nvSpPr>
        <p:spPr>
          <a:xfrm>
            <a:off x="15120" y="964800"/>
            <a:ext cx="12156840" cy="1186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de-DE" sz="2800" b="1" strike="noStrike" spc="-1">
                <a:solidFill>
                  <a:srgbClr val="000000"/>
                </a:solidFill>
                <a:latin typeface="Arial"/>
                <a:ea typeface="DejaVu Sans"/>
              </a:rPr>
              <a:t>Calliope Programmierung Anfänger </a:t>
            </a:r>
            <a:endParaRPr lang="de-DE" sz="2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de-DE" sz="2400" b="0" strike="noStrike" spc="-1">
                <a:solidFill>
                  <a:srgbClr val="000000"/>
                </a:solidFill>
                <a:latin typeface="Arial"/>
                <a:ea typeface="DejaVu Sans"/>
              </a:rPr>
              <a:t>Gesamtschule Fischbach Jahrgang 5</a:t>
            </a:r>
            <a:r>
              <a:rPr lang="de-DE" sz="1800" b="0" strike="noStrike" spc="-1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de-DE" sz="2400" b="0" strike="noStrike" spc="-1">
                <a:solidFill>
                  <a:srgbClr val="000000"/>
                </a:solidFill>
                <a:latin typeface="Arial"/>
                <a:ea typeface="DejaVu Sans"/>
              </a:rPr>
              <a:t>+ 6 </a:t>
            </a:r>
            <a:br/>
            <a:r>
              <a:rPr lang="de-DE" sz="2000" b="0" strike="noStrike" spc="-1">
                <a:solidFill>
                  <a:srgbClr val="000000"/>
                </a:solidFill>
                <a:latin typeface="Arial"/>
                <a:ea typeface="DejaVu Sans"/>
              </a:rPr>
              <a:t>Gruppenehrungen (Frau Winter)</a:t>
            </a:r>
            <a:endParaRPr lang="de-DE" sz="2000" b="0" strike="noStrike" spc="-1"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1406</Words>
  <Application>Microsoft Office PowerPoint</Application>
  <PresentationFormat>Breitbild</PresentationFormat>
  <Paragraphs>306</Paragraphs>
  <Slides>25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25</vt:i4>
      </vt:variant>
    </vt:vector>
  </HeadingPairs>
  <TitlesOfParts>
    <vt:vector size="31" baseType="lpstr">
      <vt:lpstr>Arial</vt:lpstr>
      <vt:lpstr>Calibri</vt:lpstr>
      <vt:lpstr>Calibri Light</vt:lpstr>
      <vt:lpstr>Symbol</vt:lpstr>
      <vt:lpstr>Wingdings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Ehrung der MINT-Spitzen</dc:title>
  <dc:subject/>
  <dc:creator>Heidrun Keller</dc:creator>
  <dc:description/>
  <cp:lastModifiedBy>Börries Kübel</cp:lastModifiedBy>
  <cp:revision>68</cp:revision>
  <cp:lastPrinted>2024-05-27T21:16:12Z</cp:lastPrinted>
  <dcterms:created xsi:type="dcterms:W3CDTF">2023-05-27T14:18:52Z</dcterms:created>
  <dcterms:modified xsi:type="dcterms:W3CDTF">2024-06-03T07:53:37Z</dcterms:modified>
  <dc:language>de-DE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Breitbild</vt:lpwstr>
  </property>
  <property fmtid="{D5CDD505-2E9C-101B-9397-08002B2CF9AE}" pid="3" name="Slides">
    <vt:i4>22</vt:i4>
  </property>
</Properties>
</file>